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77"/>
  </p:notesMasterIdLst>
  <p:sldIdLst>
    <p:sldId id="256" r:id="rId2"/>
    <p:sldId id="257" r:id="rId3"/>
    <p:sldId id="258" r:id="rId4"/>
    <p:sldId id="261" r:id="rId5"/>
    <p:sldId id="260" r:id="rId6"/>
    <p:sldId id="288" r:id="rId7"/>
    <p:sldId id="289" r:id="rId8"/>
    <p:sldId id="381" r:id="rId9"/>
    <p:sldId id="293" r:id="rId10"/>
    <p:sldId id="371" r:id="rId11"/>
    <p:sldId id="373" r:id="rId12"/>
    <p:sldId id="377" r:id="rId13"/>
    <p:sldId id="378" r:id="rId14"/>
    <p:sldId id="408" r:id="rId15"/>
    <p:sldId id="379" r:id="rId16"/>
    <p:sldId id="336" r:id="rId17"/>
    <p:sldId id="307" r:id="rId18"/>
    <p:sldId id="389" r:id="rId19"/>
    <p:sldId id="308" r:id="rId20"/>
    <p:sldId id="309" r:id="rId21"/>
    <p:sldId id="390" r:id="rId22"/>
    <p:sldId id="311" r:id="rId23"/>
    <p:sldId id="315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337" r:id="rId38"/>
    <p:sldId id="404" r:id="rId39"/>
    <p:sldId id="338" r:id="rId40"/>
    <p:sldId id="339" r:id="rId41"/>
    <p:sldId id="405" r:id="rId42"/>
    <p:sldId id="296" r:id="rId43"/>
    <p:sldId id="297" r:id="rId44"/>
    <p:sldId id="382" r:id="rId45"/>
    <p:sldId id="383" r:id="rId46"/>
    <p:sldId id="384" r:id="rId47"/>
    <p:sldId id="385" r:id="rId48"/>
    <p:sldId id="386" r:id="rId49"/>
    <p:sldId id="387" r:id="rId50"/>
    <p:sldId id="299" r:id="rId51"/>
    <p:sldId id="301" r:id="rId52"/>
    <p:sldId id="302" r:id="rId53"/>
    <p:sldId id="312" r:id="rId54"/>
    <p:sldId id="388" r:id="rId55"/>
    <p:sldId id="316" r:id="rId56"/>
    <p:sldId id="321" r:id="rId57"/>
    <p:sldId id="319" r:id="rId58"/>
    <p:sldId id="320" r:id="rId59"/>
    <p:sldId id="322" r:id="rId60"/>
    <p:sldId id="323" r:id="rId61"/>
    <p:sldId id="324" r:id="rId62"/>
    <p:sldId id="325" r:id="rId63"/>
    <p:sldId id="326" r:id="rId64"/>
    <p:sldId id="327" r:id="rId65"/>
    <p:sldId id="329" r:id="rId66"/>
    <p:sldId id="407" r:id="rId67"/>
    <p:sldId id="330" r:id="rId68"/>
    <p:sldId id="331" r:id="rId69"/>
    <p:sldId id="264" r:id="rId70"/>
    <p:sldId id="332" r:id="rId71"/>
    <p:sldId id="270" r:id="rId72"/>
    <p:sldId id="333" r:id="rId73"/>
    <p:sldId id="334" r:id="rId74"/>
    <p:sldId id="335" r:id="rId75"/>
    <p:sldId id="284" r:id="rId7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73A"/>
    <a:srgbClr val="354275"/>
    <a:srgbClr val="313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55D309-0C96-4EED-92D2-0700710CB2D9}">
  <a:tblStyle styleId="{0D55D309-0C96-4EED-92D2-0700710CB2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9A12303D-1C55-F447-9427-468D51429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B72BF2E5-1A0E-408A-4EDE-C29A0FDFAF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92DE3C14-F997-7DCE-D260-420A6064DA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204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7BBD6944-43E8-D29E-4A8A-BD528345D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73E95F32-788F-D456-A94D-AF1F593E68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998E4BA3-6774-650E-F7EC-3F9DF0579D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59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9D37DF83-E4DD-F633-30C2-D89C8BFFC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71C1BF1D-6306-5F75-5243-F95C43493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139B5FCD-12A1-C756-2F33-CA7812A7B3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381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C406DF2E-073B-1B49-E572-5BC7C3922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2D65737F-8AD3-B79E-2776-01B65C90BC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9725D60C-39E8-C331-0EEC-6DAB07816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070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DA5C8C17-4A89-13BD-2080-074013C2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E6677419-9F6E-D4CA-59E5-788A629494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491A0F13-377B-FB16-858D-F0D9DD5D7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605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EC889527-F06D-F002-1CCE-7CF63D27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268E9292-FB96-8578-AC7E-A41B71A86C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8D48711E-DCA8-9219-7AA4-37760630D8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833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1C4AFE5D-CFFD-8C62-BCF3-54C4C073F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CC24E365-9D79-1515-6C51-4BF7744B15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7FB4156F-2DB3-1EE4-731A-C1033F4C80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10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734a882cf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Google Shape;1616;g1734a882cf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C19D4374-D6F7-31A9-19BC-7E3F5526B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F327F8D2-A7B4-FAF6-B04C-8EDEDC89E1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E3859E0F-123B-FF6B-A79F-622765D0BB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2077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3">
          <a:extLst>
            <a:ext uri="{FF2B5EF4-FFF2-40B4-BE49-F238E27FC236}">
              <a16:creationId xmlns:a16="http://schemas.microsoft.com/office/drawing/2014/main" id="{F84FE7C6-1E8C-2351-9F93-1DFEFA232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1734a882cf6_0_1566:notes">
            <a:extLst>
              <a:ext uri="{FF2B5EF4-FFF2-40B4-BE49-F238E27FC236}">
                <a16:creationId xmlns:a16="http://schemas.microsoft.com/office/drawing/2014/main" id="{C7DEA4C4-D74F-6143-EB93-6B2170D5D6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1734a882cf6_0_1566:notes">
            <a:extLst>
              <a:ext uri="{FF2B5EF4-FFF2-40B4-BE49-F238E27FC236}">
                <a16:creationId xmlns:a16="http://schemas.microsoft.com/office/drawing/2014/main" id="{39C064EE-77B0-3031-236B-BF747B1E03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557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9D3FCF3C-63FA-5D17-AD8B-7102249A7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F3D5A80E-5CC9-37AD-0D72-A2A8916E90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DE30DB71-04BE-48FC-B20A-5FDE16C850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5813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B5CF85F1-C001-C068-80E4-0F6A7B8ED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023F9BD1-5FC7-C576-2CA3-94919E4735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51CD4ECB-3698-4A39-D76B-FB26A2A6C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192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E41B021C-1943-E001-4DAB-B46EC8F6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E1F30A63-91F3-CAAB-E57A-711595893F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76C53E40-1098-96AB-9229-483504F1D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69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625404C4-67EE-E886-CD87-A0994779F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05A28037-3242-5445-F4F4-D89AFE320A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3D9995D2-CE59-E9DF-571E-F09FBA9756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081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95645608-DA50-F521-48C2-78600393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E47A85D5-72A5-D208-5639-2264766831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FD2FE0A8-4E5C-BEB8-9006-BE59723C2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527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26A1CBE0-8348-4ECD-13DA-9718EC18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A22958C9-4297-00EA-9094-F8FCAED99F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C71E5D09-EF76-FC96-1F18-5F5C80D4A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6660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F5E7D345-DF1E-2FB7-5FBC-092D12DD3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B33CC54E-2181-86E2-99F8-6FFC9EDBD4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DC60E488-5932-EB51-6747-B1867D38C4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8004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6B3CC3DD-F818-759B-A7FF-63B1085F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8E4D1949-01E3-DBB6-8730-FAA54B5BA5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58EB2435-3FF0-9376-B7AB-EF7FC9708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276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125BF605-756D-1866-9777-AE1FD256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E9451AAC-47AF-2E94-0978-4B68E7710A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B9A8816D-D6D6-C74A-F1DE-6934376F2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856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94D58716-C91B-A8BC-BC88-D6EE60C9F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3C121C17-1B1A-B8E6-40A1-5437596274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88BCCAAE-05FE-9481-C752-31AA54FB17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108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F798499F-2EE8-F485-FFEC-B74262EFB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D2D2F7DC-515B-E86A-8FD2-D42ACEAA65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04183FC9-DB20-8438-2C90-990DA4A60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604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DE5B101E-6EF4-12FA-0D3E-B8F85C945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18EB5526-F9A5-E9C0-B8BE-7E8E21683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A43EA1A6-3933-0599-7D75-EF873142F0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454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0BD0D2B7-F1C6-A215-1C5D-CFE1FF4DC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714F2C25-9DC8-160E-8CCA-55C9EA89F4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3D24720B-403D-28B9-0A6E-51D78D9D2D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1662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E4117A53-9E3C-2A2D-B3CF-00A1F7305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6C6CE2E0-59C6-3C7A-49E6-BF3A327AE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221F9DD3-60A2-A399-9CA5-F9FDDE177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5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D874E021-8125-6198-11DB-FDDD903E7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BF065F47-1A9D-2F31-E0AF-2FCDD076D1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92446F0E-D07D-10A7-2917-62F2AFCA4D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7132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56E56646-AD36-6572-35D9-FAF46EE32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08296A98-C050-6631-F960-F0941C7E7D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BF650CCA-08A9-935F-C3EB-1AFF449303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7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848E02BA-9E2D-5CCD-E1C6-9E01C7BF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B9B8EC81-8BBD-0405-A721-4E3A637BA0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DBC1815C-BD68-0061-4E4A-8479E60E0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514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5DF8934D-0CEE-6F66-EE1C-A206BB5F1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774A0534-4250-4B73-DC7D-20BE0659CF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59592847-25A9-6609-3EED-64A2DAB7A2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3154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>
          <a:extLst>
            <a:ext uri="{FF2B5EF4-FFF2-40B4-BE49-F238E27FC236}">
              <a16:creationId xmlns:a16="http://schemas.microsoft.com/office/drawing/2014/main" id="{7EDE4E5F-5985-88EF-D01E-42C1D8A08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>
            <a:extLst>
              <a:ext uri="{FF2B5EF4-FFF2-40B4-BE49-F238E27FC236}">
                <a16:creationId xmlns:a16="http://schemas.microsoft.com/office/drawing/2014/main" id="{C5C7BF38-98D9-556E-D8F4-566EA7D71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>
            <a:extLst>
              <a:ext uri="{FF2B5EF4-FFF2-40B4-BE49-F238E27FC236}">
                <a16:creationId xmlns:a16="http://schemas.microsoft.com/office/drawing/2014/main" id="{8FA227D1-1BB5-38FB-1D75-2E584AF47F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759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734a882cf6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734a882cf6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D5606D96-D058-8E14-1D77-5EF5A3793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C1C1CFD2-4DE6-7363-E48A-6EB6567242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9E45A85A-79F6-927E-B1B1-CC5768F8D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093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63E43A43-54A6-5793-78DA-338F71FF5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8AB15C11-0AAA-28EC-3B91-C2A44158A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F4D0BB8D-B953-1B73-E967-887AB7E73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758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981FE592-D45A-757F-8A82-66950B73E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1C9A9366-9962-4BB1-E269-809BB1016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ADA8156D-E704-1A67-F40B-B46FF2DA9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0389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98B82E14-0539-2AB8-5F39-6217D527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7BC859F1-4C52-2FBB-5AF3-62F752492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3B5D5DD0-0B1E-3373-90C2-DCD1D4DDB3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8403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>
          <a:extLst>
            <a:ext uri="{FF2B5EF4-FFF2-40B4-BE49-F238E27FC236}">
              <a16:creationId xmlns:a16="http://schemas.microsoft.com/office/drawing/2014/main" id="{826835A5-4306-4D02-AE5A-050D0E9D1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>
            <a:extLst>
              <a:ext uri="{FF2B5EF4-FFF2-40B4-BE49-F238E27FC236}">
                <a16:creationId xmlns:a16="http://schemas.microsoft.com/office/drawing/2014/main" id="{CC60D195-FBE2-3181-29A3-F6327E6CAE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>
            <a:extLst>
              <a:ext uri="{FF2B5EF4-FFF2-40B4-BE49-F238E27FC236}">
                <a16:creationId xmlns:a16="http://schemas.microsoft.com/office/drawing/2014/main" id="{371CAB04-6622-D079-3585-0E031E133E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72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94992282-FB12-5ED4-99B0-5B6F00C3E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FC285023-5550-3370-19F0-D188A1E155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032FB483-B0B9-DF70-A1AF-C7272F3D6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254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>
          <a:extLst>
            <a:ext uri="{FF2B5EF4-FFF2-40B4-BE49-F238E27FC236}">
              <a16:creationId xmlns:a16="http://schemas.microsoft.com/office/drawing/2014/main" id="{A2858242-DF55-7BA3-4B11-03C132C85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>
            <a:extLst>
              <a:ext uri="{FF2B5EF4-FFF2-40B4-BE49-F238E27FC236}">
                <a16:creationId xmlns:a16="http://schemas.microsoft.com/office/drawing/2014/main" id="{3D17F3F0-2497-7451-9AE6-422FC9DB7D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>
            <a:extLst>
              <a:ext uri="{FF2B5EF4-FFF2-40B4-BE49-F238E27FC236}">
                <a16:creationId xmlns:a16="http://schemas.microsoft.com/office/drawing/2014/main" id="{56B3A031-284C-2770-8E10-94F103FF96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70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9"/>
          <p:cNvSpPr txBox="1">
            <a:spLocks noGrp="1"/>
          </p:cNvSpPr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02" name="Google Shape;1002;p29"/>
          <p:cNvSpPr txBox="1">
            <a:spLocks noGrp="1"/>
          </p:cNvSpPr>
          <p:nvPr>
            <p:ph type="subTitle" idx="1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4" name="Google Shape;1004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5" name="Google Shape;1005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6" name="Google Shape;1006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07" name="Google Shape;1007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8" name="Google Shape;1008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6" name="Google Shape;1036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4" name="Google Shape;1044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5" name="Google Shape;1045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8" name="Google Shape;1048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9" name="Google Shape;1049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0" name="Google Shape;1050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1" name="Google Shape;1051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2" name="Google Shape;1052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0" name="Google Shape;1080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89" name="Google Shape;1089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9311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6" name="Google Shape;446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447" name="Google Shape;447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8" name="Google Shape;448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9" name="Google Shape;449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0" name="Google Shape;450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1" name="Google Shape;451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88" name="Google Shape;488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1" name="Google Shape;491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2" name="Google Shape;492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3" name="Google Shape;493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4" name="Google Shape;494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5" name="Google Shape;495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32" name="Google Shape;532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966181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rot="10515695" flipH="1">
              <a:off x="8395243" y="73330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10515695" flipH="1">
              <a:off x="9021249" y="726033"/>
              <a:ext cx="650171" cy="721091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10515695" flipH="1">
              <a:off x="8701969" y="187519"/>
              <a:ext cx="650171" cy="721066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10515695" flipH="1">
              <a:off x="8382688" y="-351019"/>
              <a:ext cx="650146" cy="721066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10515695" flipH="1">
              <a:off x="9008695" y="-358246"/>
              <a:ext cx="650196" cy="721041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10515695" flipH="1">
              <a:off x="8988036" y="-202011"/>
              <a:ext cx="57070" cy="57045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10515695" flipH="1">
              <a:off x="9613745" y="157614"/>
              <a:ext cx="57045" cy="57070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10515695" flipH="1">
              <a:off x="9310934" y="707797"/>
              <a:ext cx="57020" cy="57070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90456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73335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7"/>
          <p:cNvSpPr txBox="1">
            <a:spLocks noGrp="1"/>
          </p:cNvSpPr>
          <p:nvPr>
            <p:ph type="title" hasCustomPrompt="1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8" name="Google Shape;948;p27"/>
          <p:cNvSpPr txBox="1">
            <a:spLocks noGrp="1"/>
          </p:cNvSpPr>
          <p:nvPr>
            <p:ph type="subTitle" idx="1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949" name="Google Shape;949;p27"/>
          <p:cNvSpPr txBox="1">
            <a:spLocks noGrp="1"/>
          </p:cNvSpPr>
          <p:nvPr>
            <p:ph type="title" idx="2" hasCustomPrompt="1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0" name="Google Shape;950;p27"/>
          <p:cNvSpPr txBox="1">
            <a:spLocks noGrp="1"/>
          </p:cNvSpPr>
          <p:nvPr>
            <p:ph type="subTitle" idx="3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sp>
        <p:nvSpPr>
          <p:cNvPr id="951" name="Google Shape;951;p27"/>
          <p:cNvSpPr txBox="1">
            <a:spLocks noGrp="1"/>
          </p:cNvSpPr>
          <p:nvPr>
            <p:ph type="title" idx="4" hasCustomPrompt="1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2" name="Google Shape;952;p27"/>
          <p:cNvSpPr txBox="1">
            <a:spLocks noGrp="1"/>
          </p:cNvSpPr>
          <p:nvPr>
            <p:ph type="subTitle" idx="5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 panose="020B0503020203020204"/>
              <a:buNone/>
              <a:defRPr sz="15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 panose="020B0503020203020204"/>
              <a:buNone/>
              <a:defRPr sz="2100"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>
            <a:endParaRPr/>
          </a:p>
        </p:txBody>
      </p:sp>
      <p:grpSp>
        <p:nvGrpSpPr>
          <p:cNvPr id="953" name="Google Shape;953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4" name="Google Shape;954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4" name="Google Shape;964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5" name="Google Shape;965;p27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505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30" name="Google Shape;430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1" name="Google Shape;431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2" name="Google Shape;432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1" name="Google Shape;441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8" r:id="rId10"/>
    <p:sldLayoutId id="2147483675" r:id="rId11"/>
    <p:sldLayoutId id="2147483677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jpe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469283" y="1542163"/>
            <a:ext cx="6510536" cy="2453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b="1"/>
              <a:t>Voice Enhancement with Deepfake voice</a:t>
            </a:r>
            <a:endParaRPr sz="5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018BA3E9-4EBF-3248-7512-AC84C604C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08DC8F33-1706-BFA6-EAF1-92E2C1A3F8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4375" y="282809"/>
            <a:ext cx="5917104" cy="770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/>
              <a:t>How the Main Code works?</a:t>
            </a:r>
            <a:endParaRPr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C7BEE-BD6C-8373-A8FC-A499FC46D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908" y="1526135"/>
            <a:ext cx="3459161" cy="2075192"/>
          </a:xfrm>
        </p:spPr>
        <p:txBody>
          <a:bodyPr/>
          <a:lstStyle/>
          <a:p>
            <a:pPr algn="l"/>
            <a:r>
              <a:rPr lang="en-US" sz="1600">
                <a:latin typeface="Montserrat Black" panose="00000A00000000000000" pitchFamily="2" charset="0"/>
              </a:rPr>
              <a:t>What Does the Script Do?</a:t>
            </a:r>
          </a:p>
          <a:p>
            <a:pPr algn="l"/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Takes a noisy audio file.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Removes background sounds.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Keeps and enhances only clean human speech.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Outputs a clear, filtered audio file.</a:t>
            </a:r>
          </a:p>
          <a:p>
            <a:endParaRPr lang="en-AE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55D660-D1B5-EE76-2F43-7776B0C0AD8F}"/>
              </a:ext>
            </a:extLst>
          </p:cNvPr>
          <p:cNvCxnSpPr/>
          <p:nvPr/>
        </p:nvCxnSpPr>
        <p:spPr>
          <a:xfrm>
            <a:off x="3977268" y="1285042"/>
            <a:ext cx="0" cy="320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9BCA4B4-B6F7-2922-4079-6B4FEFDA7235}"/>
              </a:ext>
            </a:extLst>
          </p:cNvPr>
          <p:cNvSpPr txBox="1">
            <a:spLocks/>
          </p:cNvSpPr>
          <p:nvPr/>
        </p:nvSpPr>
        <p:spPr>
          <a:xfrm>
            <a:off x="4646103" y="1224186"/>
            <a:ext cx="2795236" cy="46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sz="1800">
                <a:latin typeface="Montserrat Black" panose="00000A00000000000000" pitchFamily="2" charset="0"/>
              </a:rPr>
              <a:t>Tools &amp; Libraries</a:t>
            </a:r>
            <a:endParaRPr lang="en-US" sz="1600">
              <a:latin typeface="Montserrat Black" panose="00000A00000000000000" pitchFamily="2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8D4ECD-226A-B77B-55BC-01B6E0B6BE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947309"/>
              </p:ext>
            </p:extLst>
          </p:nvPr>
        </p:nvGraphicFramePr>
        <p:xfrm>
          <a:off x="4497793" y="1895185"/>
          <a:ext cx="4103513" cy="2133600"/>
        </p:xfrm>
        <a:graphic>
          <a:graphicData uri="http://schemas.openxmlformats.org/drawingml/2006/table">
            <a:tbl>
              <a:tblPr/>
              <a:tblGrid>
                <a:gridCol w="1948635">
                  <a:extLst>
                    <a:ext uri="{9D8B030D-6E8A-4147-A177-3AD203B41FA5}">
                      <a16:colId xmlns:a16="http://schemas.microsoft.com/office/drawing/2014/main" val="3149711699"/>
                    </a:ext>
                  </a:extLst>
                </a:gridCol>
                <a:gridCol w="2154878">
                  <a:extLst>
                    <a:ext uri="{9D8B030D-6E8A-4147-A177-3AD203B41FA5}">
                      <a16:colId xmlns:a16="http://schemas.microsoft.com/office/drawing/2014/main" val="3850931490"/>
                    </a:ext>
                  </a:extLst>
                </a:gridCol>
              </a:tblGrid>
              <a:tr h="294715">
                <a:tc>
                  <a:txBody>
                    <a:bodyPr/>
                    <a:lstStyle/>
                    <a:p>
                      <a:r>
                        <a:rPr lang="en-US" sz="1400"/>
                        <a:t>Library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Purpose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36484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Demucs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Vocal/music separation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23639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Whisper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Speech recognition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15178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librosa, numpy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Filtering audio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2685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pydub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Audio volume, silence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7351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torchaudio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Load/save .wav files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99289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400"/>
                        <a:t>ffmpeg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Combine audio files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745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916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3E61D334-E876-DD5B-B584-7A025083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547D3588-1A8A-792C-4A7E-9EACA0E95F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113" y="310033"/>
            <a:ext cx="6613774" cy="61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/>
              <a:t>How the Main Code Works ?</a:t>
            </a:r>
            <a:endParaRPr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9BA1E-EB1A-5C1B-6DFC-6441ED225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692" y="1233449"/>
            <a:ext cx="3534868" cy="612779"/>
          </a:xfrm>
        </p:spPr>
        <p:txBody>
          <a:bodyPr/>
          <a:lstStyle/>
          <a:p>
            <a:pPr algn="l"/>
            <a:r>
              <a:rPr lang="en-US" sz="1800">
                <a:latin typeface="Montserrat Black" panose="00000A00000000000000" pitchFamily="2" charset="0"/>
              </a:rPr>
              <a:t>Step 1 – Vocal Separation</a:t>
            </a:r>
            <a:endParaRPr lang="en-AE" sz="1600">
              <a:latin typeface="Montserrat Black" panose="00000A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B762800-FD33-0BA4-D87B-100BB08D3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38" y="1923171"/>
            <a:ext cx="3640318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IS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olating Speech Using Demucs: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input.mp3 → [Demucs] → vocals.wav, drums.wav, bass.wav...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Function: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0080"/>
                </a:highlight>
                <a:latin typeface="Arial" panose="020B0604020202020204" pitchFamily="34" charset="0"/>
              </a:rPr>
              <a:t>separate_with_demucs()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Highlights: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Converts mono → stereo (if needed).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Extracts vocals for further processing</a:t>
            </a: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1B06192-51E1-8FF8-0646-F131404F5C68}"/>
              </a:ext>
            </a:extLst>
          </p:cNvPr>
          <p:cNvCxnSpPr/>
          <p:nvPr/>
        </p:nvCxnSpPr>
        <p:spPr>
          <a:xfrm>
            <a:off x="4293696" y="1160688"/>
            <a:ext cx="0" cy="30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30480B3-F74D-1C2A-620A-B910E119A296}"/>
              </a:ext>
            </a:extLst>
          </p:cNvPr>
          <p:cNvSpPr txBox="1">
            <a:spLocks/>
          </p:cNvSpPr>
          <p:nvPr/>
        </p:nvSpPr>
        <p:spPr>
          <a:xfrm>
            <a:off x="4231338" y="1108026"/>
            <a:ext cx="4206418" cy="77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latin typeface="Montserrat Black" panose="00000A00000000000000" pitchFamily="2" charset="0"/>
              </a:rPr>
              <a:t>Step 2 – Speech Detection</a:t>
            </a:r>
            <a:endParaRPr lang="en-AE" sz="1800">
              <a:latin typeface="Montserrat Black" panose="00000A00000000000000" pitchFamily="2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C757369-D9C6-A422-6C31-41BAF73AE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16" y="1846228"/>
            <a:ext cx="4113346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Using Whisper to Detect Human SpeechKey Function: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US" altLang="en-US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0080"/>
                </a:highlight>
                <a:latin typeface="+mn-lt"/>
              </a:rPr>
              <a:t>detect_and_keep_speech()</a:t>
            </a:r>
            <a:r>
              <a:rPr kumimoji="0" lang="en-US" altLang="en-US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Bullet Points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Whisper </a:t>
            </a:r>
            <a:r>
              <a:rPr lang="en-US" altLang="en-US">
                <a:solidFill>
                  <a:schemeClr val="tx1"/>
                </a:solidFill>
                <a:latin typeface="+mn-lt"/>
              </a:rPr>
              <a:t>copy</a:t>
            </a: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the audio.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If real speech is detected: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Audio is kept.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Otherwise: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It’s ignored or replaced with silence.</a:t>
            </a:r>
            <a:endParaRPr kumimoji="0" lang="en-US" altLang="en-US" sz="8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4160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6CE242BE-4B7E-1029-CF05-FB5249FBB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0312DD30-4915-B70F-8288-8118F5EE54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3329" y="291957"/>
            <a:ext cx="6613774" cy="61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/>
              <a:t>How the Main Code Works ?</a:t>
            </a:r>
            <a:endParaRPr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526CE-52EE-9DB3-B670-BE80B96ECA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236" y="1292302"/>
            <a:ext cx="3534868" cy="612779"/>
          </a:xfrm>
        </p:spPr>
        <p:txBody>
          <a:bodyPr/>
          <a:lstStyle/>
          <a:p>
            <a:pPr algn="l"/>
            <a:r>
              <a:rPr lang="en-US" sz="1800">
                <a:latin typeface="Montserrat Black" panose="00000A00000000000000" pitchFamily="2" charset="0"/>
              </a:rPr>
              <a:t>Step 3 – Noise Filtering</a:t>
            </a:r>
            <a:endParaRPr lang="en-AE" sz="1600">
              <a:latin typeface="Montserrat Black" panose="00000A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B747B0F-74AB-DE27-03D4-37F365D62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365" y="1980042"/>
            <a:ext cx="3898710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Bandpass Filter to Clean FrequenciesFunction: </a:t>
            </a:r>
            <a:r>
              <a:rPr lang="en-US" altLang="en-US" sz="1600" i="1">
                <a:solidFill>
                  <a:schemeClr val="tx1"/>
                </a:solidFill>
                <a:highlight>
                  <a:srgbClr val="800080"/>
                </a:highlight>
                <a:latin typeface="Arial" panose="020B0604020202020204" pitchFamily="34" charset="0"/>
              </a:rPr>
              <a:t>bandpass_filter() </a:t>
            </a:r>
            <a:r>
              <a:rPr lang="en-US" altLang="en-US" sz="1600" i="1">
                <a:solidFill>
                  <a:schemeClr val="tx1"/>
                </a:solidFill>
                <a:latin typeface="Arial" panose="020B0604020202020204" pitchFamily="34" charset="0"/>
              </a:rPr>
              <a:t>Bullet Points: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Keeps frequencies between 100Hz and 8000Hz (speech).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Removes low rumble and high hiss.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Uses FFT to apply filtering.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E75CEB-5212-AFF8-5833-D24D38E74E2C}"/>
              </a:ext>
            </a:extLst>
          </p:cNvPr>
          <p:cNvCxnSpPr/>
          <p:nvPr/>
        </p:nvCxnSpPr>
        <p:spPr>
          <a:xfrm>
            <a:off x="4164075" y="1292302"/>
            <a:ext cx="0" cy="30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4A05E381-F86D-1E29-9FC7-2311E22BDF21}"/>
              </a:ext>
            </a:extLst>
          </p:cNvPr>
          <p:cNvSpPr txBox="1">
            <a:spLocks/>
          </p:cNvSpPr>
          <p:nvPr/>
        </p:nvSpPr>
        <p:spPr>
          <a:xfrm>
            <a:off x="4379042" y="1191493"/>
            <a:ext cx="4206418" cy="61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latin typeface="Montserrat Black" panose="00000A00000000000000" pitchFamily="2" charset="0"/>
              </a:rPr>
              <a:t> Step 4 – Silence Detection</a:t>
            </a:r>
            <a:endParaRPr lang="en-AE" sz="1800">
              <a:latin typeface="Montserrat Black" panose="00000A00000000000000" pitchFamily="2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2D32B64-406B-0005-091B-9287A5113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657" y="1980042"/>
            <a:ext cx="411334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Replacing Silence or Low VolumeBullet Points: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If speech is too quiet (below -35 dB):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Replaces it with silence.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If no speech detected at all: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Whole section becomes silent.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Function Used: </a:t>
            </a:r>
            <a:r>
              <a:rPr kumimoji="0" lang="en-US" altLang="en-US" sz="16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0080"/>
                </a:highlight>
                <a:latin typeface="+mn-lt"/>
              </a:rPr>
              <a:t>AudioSegment.silent()</a:t>
            </a:r>
            <a:endParaRPr kumimoji="0" lang="en-US" altLang="en-US" sz="80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highlight>
                <a:srgbClr val="80008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046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694BBAF0-E7B8-6A16-80FC-3E31ECED1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8C047283-6E54-47A7-3AB0-0CF5C0CBFE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33329" y="291957"/>
            <a:ext cx="6613774" cy="612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/>
              <a:t>How the Main Code Works ?</a:t>
            </a:r>
            <a:endParaRPr sz="2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38742-51CC-EEE6-D69C-7431C1CEF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903" y="1478912"/>
            <a:ext cx="3534868" cy="612779"/>
          </a:xfrm>
        </p:spPr>
        <p:txBody>
          <a:bodyPr/>
          <a:lstStyle/>
          <a:p>
            <a:pPr algn="l"/>
            <a:r>
              <a:rPr lang="en-US" sz="1800">
                <a:latin typeface="Montserrat Black" panose="00000A00000000000000" pitchFamily="2" charset="0"/>
              </a:rPr>
              <a:t>Step 5 – Merging Audio (Optional )</a:t>
            </a:r>
            <a:endParaRPr lang="en-AE" sz="1600">
              <a:latin typeface="Montserrat Black" panose="00000A00000000000000" pitchFamily="2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86D1588-DD9F-83D6-6A18-6216CBBFF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104" y="2188245"/>
            <a:ext cx="389871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Merging Chunks into Final Output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Function: </a:t>
            </a:r>
            <a:r>
              <a:rPr lang="en-US" altLang="en-US" sz="1600">
                <a:solidFill>
                  <a:schemeClr val="tx1"/>
                </a:solidFill>
                <a:highlight>
                  <a:srgbClr val="800080"/>
                </a:highlight>
                <a:latin typeface="Arial" panose="020B0604020202020204" pitchFamily="34" charset="0"/>
              </a:rPr>
              <a:t>combine_chunks()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Bullet Points: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Uses FFmpeg to merge audio files.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1600">
                <a:solidFill>
                  <a:schemeClr val="tx1"/>
                </a:solidFill>
                <a:latin typeface="Arial" panose="020B0604020202020204" pitchFamily="34" charset="0"/>
              </a:rPr>
              <a:t>Produces one final output </a:t>
            </a:r>
            <a:r>
              <a:rPr lang="en-US" altLang="en-US" sz="1600">
                <a:solidFill>
                  <a:schemeClr val="tx1"/>
                </a:solidFill>
                <a:highlight>
                  <a:srgbClr val="800080"/>
                </a:highlight>
                <a:latin typeface="Arial" panose="020B0604020202020204" pitchFamily="34" charset="0"/>
              </a:rPr>
              <a:t>.wav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highlight>
                <a:srgbClr val="800080"/>
              </a:highlight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BE92AF6-26CB-2BC8-079F-25E98A5DA827}"/>
              </a:ext>
            </a:extLst>
          </p:cNvPr>
          <p:cNvCxnSpPr/>
          <p:nvPr/>
        </p:nvCxnSpPr>
        <p:spPr>
          <a:xfrm>
            <a:off x="4252660" y="1297468"/>
            <a:ext cx="0" cy="30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BFF26A02-038D-4364-A6DA-2994E5CEC0D9}"/>
              </a:ext>
            </a:extLst>
          </p:cNvPr>
          <p:cNvSpPr txBox="1">
            <a:spLocks/>
          </p:cNvSpPr>
          <p:nvPr/>
        </p:nvSpPr>
        <p:spPr>
          <a:xfrm>
            <a:off x="4252660" y="1074444"/>
            <a:ext cx="4497325" cy="612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000">
                <a:latin typeface="Montserrat Black" panose="00000A00000000000000" pitchFamily="2" charset="0"/>
              </a:rPr>
              <a:t> Key Challenges &amp; Learnings</a:t>
            </a:r>
            <a:endParaRPr lang="en-AE" sz="1800">
              <a:latin typeface="Montserrat Black" panose="00000A00000000000000" pitchFamily="2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6477A4F-ED33-9B1B-ABFF-8A3A25B65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703" y="1856931"/>
            <a:ext cx="4113346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Compatibility management with Python versions.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Handling edge cases (silence, mono audio).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Optimizing performance using GPU (CUDA).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Combining deep learning with traditional DSP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.</a:t>
            </a:r>
            <a:endParaRPr kumimoji="0" lang="en-US" altLang="en-US" sz="80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highlight>
                <a:srgbClr val="800080"/>
              </a:highligh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386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5C33D57C-5B18-19DD-D159-57FBB1F52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6D76BD54-6B34-424A-D994-0ABEB93C09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1130" y="300020"/>
            <a:ext cx="7800157" cy="740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/>
              <a:t>Summary of the Main code structure </a:t>
            </a:r>
            <a:endParaRPr sz="28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638A538-06CA-58F6-1E36-C173A8B2467A}"/>
              </a:ext>
            </a:extLst>
          </p:cNvPr>
          <p:cNvGraphicFramePr>
            <a:graphicFrameLocks noGrp="1"/>
          </p:cNvGraphicFramePr>
          <p:nvPr/>
        </p:nvGraphicFramePr>
        <p:xfrm>
          <a:off x="1259219" y="1167161"/>
          <a:ext cx="6625561" cy="3508188"/>
        </p:xfrm>
        <a:graphic>
          <a:graphicData uri="http://schemas.openxmlformats.org/drawingml/2006/table">
            <a:tbl>
              <a:tblPr/>
              <a:tblGrid>
                <a:gridCol w="2440845">
                  <a:extLst>
                    <a:ext uri="{9D8B030D-6E8A-4147-A177-3AD203B41FA5}">
                      <a16:colId xmlns:a16="http://schemas.microsoft.com/office/drawing/2014/main" val="1053324452"/>
                    </a:ext>
                  </a:extLst>
                </a:gridCol>
                <a:gridCol w="4184716">
                  <a:extLst>
                    <a:ext uri="{9D8B030D-6E8A-4147-A177-3AD203B41FA5}">
                      <a16:colId xmlns:a16="http://schemas.microsoft.com/office/drawing/2014/main" val="919740272"/>
                    </a:ext>
                  </a:extLst>
                </a:gridCol>
              </a:tblGrid>
              <a:tr h="215350"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Component</a:t>
                      </a:r>
                      <a:endParaRPr lang="en-US" sz="1000"/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/>
                        <a:t>Description </a:t>
                      </a:r>
                      <a:endParaRPr lang="en-US" sz="1000"/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77313"/>
                  </a:ext>
                </a:extLst>
              </a:tr>
              <a:tr h="368074">
                <a:tc>
                  <a:txBody>
                    <a:bodyPr/>
                    <a:lstStyle/>
                    <a:p>
                      <a:r>
                        <a:rPr lang="en-US" sz="1000"/>
                        <a:t>setup_directories()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Creates fresh output folders: one for cleaned speech, one for final enhanced output.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333190"/>
                  </a:ext>
                </a:extLst>
              </a:tr>
              <a:tr h="519230">
                <a:tc>
                  <a:txBody>
                    <a:bodyPr/>
                    <a:lstStyle/>
                    <a:p>
                      <a:r>
                        <a:rPr lang="en-US" sz="1000"/>
                        <a:t>separate_with_demucs()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Uses the </a:t>
                      </a:r>
                      <a:r>
                        <a:rPr lang="en-US" sz="1000" b="1"/>
                        <a:t>Demucs AI model</a:t>
                      </a:r>
                      <a:r>
                        <a:rPr lang="en-US" sz="1000"/>
                        <a:t> to isolate vocals from background noise/music. Saves separated tracks, especially vocals.wav.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086950"/>
                  </a:ext>
                </a:extLst>
              </a:tr>
              <a:tr h="519230">
                <a:tc>
                  <a:txBody>
                    <a:bodyPr/>
                    <a:lstStyle/>
                    <a:p>
                      <a:r>
                        <a:rPr lang="en-US" sz="1000"/>
                        <a:t>detect_and_keep_speech()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Uses OpenAI's </a:t>
                      </a:r>
                      <a:r>
                        <a:rPr lang="en-US" sz="1000" b="1"/>
                        <a:t>Whisper model</a:t>
                      </a:r>
                      <a:r>
                        <a:rPr lang="en-US" sz="1000"/>
                        <a:t> to detect if the audio contains actual speech. Prevents saving non-speech noise.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4444474"/>
                  </a:ext>
                </a:extLst>
              </a:tr>
              <a:tr h="519230">
                <a:tc>
                  <a:txBody>
                    <a:bodyPr/>
                    <a:lstStyle/>
                    <a:p>
                      <a:r>
                        <a:rPr lang="en-US" sz="1000"/>
                        <a:t>bandpass_filter()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Applies a </a:t>
                      </a:r>
                      <a:r>
                        <a:rPr lang="en-US" sz="1000" b="1"/>
                        <a:t>frequency filter</a:t>
                      </a:r>
                      <a:r>
                        <a:rPr lang="en-US" sz="1000"/>
                        <a:t> (100Hz–8000Hz) to remove unwanted low/high frequencies while preserving voice range.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3633236"/>
                  </a:ext>
                </a:extLst>
              </a:tr>
              <a:tr h="499500">
                <a:tc>
                  <a:txBody>
                    <a:bodyPr/>
                    <a:lstStyle/>
                    <a:p>
                      <a:r>
                        <a:rPr lang="en-US" sz="1000"/>
                        <a:t>process_full_audio()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Main function to: 1) isolate vocals, 2) detect speech, 3) apply filtering or silence audio if needed.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135967"/>
                  </a:ext>
                </a:extLst>
              </a:tr>
              <a:tr h="368074">
                <a:tc>
                  <a:txBody>
                    <a:bodyPr/>
                    <a:lstStyle/>
                    <a:p>
                      <a:r>
                        <a:rPr lang="en-US" sz="1000"/>
                        <a:t>combine_chunks()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Merges processed audio chunks (if more than one) into a single output using </a:t>
                      </a:r>
                      <a:r>
                        <a:rPr lang="en-US" sz="1000" b="1"/>
                        <a:t>FFmpeg</a:t>
                      </a:r>
                      <a:r>
                        <a:rPr lang="en-US" sz="1000"/>
                        <a:t>.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8276877"/>
                  </a:ext>
                </a:extLst>
              </a:tr>
              <a:tr h="499500">
                <a:tc>
                  <a:txBody>
                    <a:bodyPr/>
                    <a:lstStyle/>
                    <a:p>
                      <a:r>
                        <a:rPr lang="en-US" sz="1000"/>
                        <a:t>main()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Executes all steps above in the correct order based on command-line inputs (input file, output file).</a:t>
                      </a:r>
                    </a:p>
                  </a:txBody>
                  <a:tcPr marL="62493" marR="62493" marT="31247" marB="3124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426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68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6038FED6-7D87-924A-482E-7228CE938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B059A2F4-2557-E39A-91C1-36578DC9C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0896" y="240546"/>
            <a:ext cx="7262207" cy="770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/>
              <a:t>Model Pipeline Summary ( </a:t>
            </a:r>
            <a:r>
              <a:rPr lang="en-US" sz="2800" i="1" err="1"/>
              <a:t>do_it</a:t>
            </a:r>
            <a:r>
              <a:rPr lang="en-US" sz="2800" i="1"/>
              <a:t> .py </a:t>
            </a:r>
            <a:r>
              <a:rPr lang="en-US" sz="2800"/>
              <a:t>)</a:t>
            </a:r>
            <a:endParaRPr sz="28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99D0F-9F0C-DCE0-1C88-2E4B03A0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27" y="1011044"/>
            <a:ext cx="6490010" cy="3566431"/>
          </a:xfrm>
          <a:prstGeom prst="rect">
            <a:avLst/>
          </a:prstGeom>
          <a:ln w="38100" cap="sq">
            <a:solidFill>
              <a:schemeClr val="bg1">
                <a:lumMod val="50000"/>
                <a:lumOff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7062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CEFC75E9-64BA-64B9-E434-A632F6A18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E0929E83-A324-D313-90F2-E10D10BFB72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0109" y="960975"/>
            <a:ext cx="17436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5D70232B-DB36-9233-6719-63133A730D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FAE2C25C-0AAB-96BF-1C87-32C3739BF0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5E4D8DDA-B6CE-672F-953F-79E1BDE7CB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4CB9783F-4345-D578-57A0-5E8D3F5A494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F7F027F4-A061-B6C9-66D2-B7437B0C1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0109" y="2144211"/>
            <a:ext cx="5562271" cy="16443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3600"/>
              <a:t>Preparation for training &amp; resources gathering </a:t>
            </a:r>
          </a:p>
        </p:txBody>
      </p: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7E5805AC-831F-BC8D-DFF7-E07CE9FD0A4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734922" y="4345465"/>
            <a:ext cx="608634" cy="543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680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8445" y="1602740"/>
            <a:ext cx="7660005" cy="3218180"/>
          </a:xfrm>
        </p:spPr>
        <p:txBody>
          <a:bodyPr/>
          <a:lstStyle/>
          <a:p>
            <a:pPr algn="l"/>
            <a:r>
              <a:rPr lang="en-US" altLang="en-US" sz="1800" b="1" u="sng"/>
              <a:t>- </a:t>
            </a:r>
            <a:r>
              <a:rPr lang="en-US" altLang="en-US" sz="1600" b="1" u="sng"/>
              <a:t>Objective: Build an integrated system to prepare audio files for training a voice conversion model.</a:t>
            </a:r>
          </a:p>
          <a:p>
            <a:pPr algn="l"/>
            <a:r>
              <a:rPr lang="en-US" altLang="en-US" sz="2000" b="1"/>
              <a:t>- Composed of three connected stages:</a:t>
            </a:r>
          </a:p>
          <a:p>
            <a:pPr algn="l"/>
            <a:endParaRPr lang="en-US" altLang="en-US" sz="2000" b="1"/>
          </a:p>
          <a:p>
            <a:pPr algn="l"/>
            <a:r>
              <a:rPr lang="en-US" altLang="en-US" sz="1800"/>
              <a:t>  1. Audio preprocessing (silence removal, segmentation).</a:t>
            </a:r>
          </a:p>
          <a:p>
            <a:pPr algn="l"/>
            <a:endParaRPr lang="en-US" altLang="en-US" sz="1800"/>
          </a:p>
          <a:p>
            <a:pPr algn="l"/>
            <a:r>
              <a:rPr lang="en-US" altLang="en-US" sz="1800"/>
              <a:t>  2. Feature and F0 extraction from the processed clips.</a:t>
            </a:r>
          </a:p>
          <a:p>
            <a:pPr algn="l"/>
            <a:endParaRPr lang="en-US" altLang="en-US" sz="1800"/>
          </a:p>
          <a:p>
            <a:pPr algn="l"/>
            <a:r>
              <a:rPr sz="1800">
                <a:sym typeface="+mn-ea"/>
              </a:rPr>
              <a:t> 3. Creating datasets for classification (real vs fake voice)</a:t>
            </a:r>
            <a:endParaRPr lang="en-US" altLang="en-US" sz="1800"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38974" y="468366"/>
            <a:ext cx="6364140" cy="847478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t">
            <a:noAutofit/>
          </a:bodyPr>
          <a:lstStyle/>
          <a:p>
            <a:pPr algn="ctr"/>
            <a:r>
              <a:rPr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/>
                <a:sym typeface="+mn-ea"/>
              </a:rPr>
              <a:t>Preparing Audio Data for Voice Conversion </a:t>
            </a:r>
            <a:r>
              <a:rPr lang="en-US"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/>
                <a:sym typeface="+mn-ea"/>
              </a:rPr>
              <a:t>and detection </a:t>
            </a:r>
            <a:r>
              <a:rPr sz="2000" b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/>
                <a:sym typeface="+mn-ea"/>
              </a:rPr>
              <a:t>Models</a:t>
            </a:r>
            <a:endParaRPr lang="en-US" sz="2000" b="1">
              <a:ln w="12700" cmpd="sng">
                <a:solidFill>
                  <a:schemeClr val="accent4"/>
                </a:solidFill>
                <a:prstDash val="solid"/>
              </a:ln>
              <a:solidFill>
                <a:schemeClr val="bg1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Preparing Audio Data for Voice Conversion </a:t>
            </a:r>
            <a:r>
              <a:rPr lang="en-US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and detection </a:t>
            </a:r>
            <a:r>
              <a:rPr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  <a:sym typeface="+mn-ea"/>
              </a:rPr>
              <a:t>Models</a:t>
            </a:r>
            <a:endParaRPr lang="en-GB" sz="2400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sym typeface="+mn-ea"/>
            </a:endParaRPr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remove silence /segment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preparing the fectures</a:t>
            </a:r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fake/real</a:t>
            </a:r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conversion</a:t>
            </a:r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conversion</a:t>
            </a:r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detection</a:t>
            </a:r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1708816" y="1793256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4276642" y="1793289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/>
          <a:srcRect l="22009" r="18455"/>
          <a:stretch>
            <a:fillRect/>
          </a:stretch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Stage 1 - Audio Preprocessing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0090" y="1216025"/>
            <a:ext cx="7216140" cy="1632585"/>
          </a:xfrm>
        </p:spPr>
        <p:txBody>
          <a:bodyPr/>
          <a:lstStyle/>
          <a:p>
            <a:r>
              <a:rPr lang="en-US" altLang="en-US"/>
              <a:t>This code is designed to process a .wav audio file that has been uploaded, with the following steps:</a:t>
            </a:r>
          </a:p>
          <a:p>
            <a:endParaRPr lang="en-US" altLang="en-US"/>
          </a:p>
          <a:p>
            <a:r>
              <a:rPr lang="en-US" altLang="en-US"/>
              <a:t>An audio file (containing one or more voices) is uploaded to the working environment (in this case, Google Colab).</a:t>
            </a:r>
          </a:p>
          <a:p>
            <a:endParaRPr lang="en-US" altLang="en-US"/>
          </a:p>
          <a:p>
            <a:r>
              <a:rPr lang="en-US" altLang="en-US" u="sng"/>
              <a:t>Silent parts of the audio file are removed</a:t>
            </a:r>
            <a:r>
              <a:rPr lang="en-US" altLang="en-US"/>
              <a:t>, leaving only the segments that contain actual voice.</a:t>
            </a:r>
          </a:p>
          <a:p>
            <a:endParaRPr lang="en-US" altLang="en-US"/>
          </a:p>
          <a:p>
            <a:r>
              <a:rPr lang="en-US" altLang="en-US" u="sng"/>
              <a:t>These voice segments are then divided into smaller clips</a:t>
            </a:r>
            <a:r>
              <a:rPr lang="en-US" altLang="en-US"/>
              <a:t>, each approximately 6 seconds long.</a:t>
            </a:r>
          </a:p>
          <a:p>
            <a:endParaRPr lang="en-US" altLang="en-US"/>
          </a:p>
          <a:p>
            <a:r>
              <a:rPr lang="en-US" altLang="en-US"/>
              <a:t>The resulting clips are compressed into a ZIP file for easy download.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563883" y="390938"/>
            <a:ext cx="7704000" cy="999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and Project Adisor</a:t>
            </a:r>
            <a:endParaRPr/>
          </a:p>
        </p:txBody>
      </p:sp>
      <p:graphicFrame>
        <p:nvGraphicFramePr>
          <p:cNvPr id="1258" name="Google Shape;1258;p36"/>
          <p:cNvGraphicFramePr/>
          <p:nvPr>
            <p:extLst>
              <p:ext uri="{D42A27DB-BD31-4B8C-83A1-F6EECF244321}">
                <p14:modId xmlns:p14="http://schemas.microsoft.com/office/powerpoint/2010/main" val="3195265990"/>
              </p:ext>
            </p:extLst>
          </p:nvPr>
        </p:nvGraphicFramePr>
        <p:xfrm>
          <a:off x="1492127" y="1657814"/>
          <a:ext cx="6397638" cy="2728333"/>
        </p:xfrm>
        <a:graphic>
          <a:graphicData uri="http://schemas.openxmlformats.org/drawingml/2006/table">
            <a:tbl>
              <a:tblPr>
                <a:noFill/>
                <a:tableStyleId>{0D55D309-0C96-4EED-92D2-0700710CB2D9}</a:tableStyleId>
              </a:tblPr>
              <a:tblGrid>
                <a:gridCol w="6397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935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Project Advisor : </a:t>
                      </a:r>
                      <a:r>
                        <a:rPr lang="en-US" sz="1200" b="0" i="0" u="none" strike="noStrike" cap="none">
                          <a:solidFill>
                            <a:schemeClr val="tx1"/>
                          </a:solidFill>
                          <a:effectLst/>
                          <a:latin typeface="Montserrat Black" panose="00000A00000000000000" pitchFamily="2" charset="0"/>
                          <a:ea typeface="Arial"/>
                          <a:cs typeface="Arial"/>
                          <a:sym typeface="Arial"/>
                        </a:rPr>
                        <a:t>Dr.Enshirah Ibrahim Abdel H. Altarawneh </a:t>
                      </a:r>
                      <a:endParaRPr lang="en-AE" sz="1200" b="0" i="0" u="none" strike="noStrike" cap="none">
                        <a:solidFill>
                          <a:schemeClr val="tx1"/>
                        </a:solidFill>
                        <a:effectLst/>
                        <a:latin typeface="Montserrat Black" panose="00000A00000000000000" pitchFamily="2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692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Montserrat Black" panose="00000A00000000000000" pitchFamily="2" charset="0"/>
                          <a:ea typeface="Arial"/>
                          <a:cs typeface="Arial"/>
                          <a:sym typeface="Arial"/>
                        </a:rPr>
                        <a:t>Noorelddin Abedwlhamid Housni Shamroukh </a:t>
                      </a:r>
                      <a:endParaRPr lang="en-AE" sz="1400" b="0" i="0" u="none" strike="noStrike" cap="none">
                        <a:solidFill>
                          <a:schemeClr val="tx1"/>
                        </a:solidFill>
                        <a:effectLst/>
                        <a:latin typeface="Montserrat Black" panose="00000A00000000000000" pitchFamily="2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4692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Montserrat Black" panose="00000A00000000000000" pitchFamily="2" charset="0"/>
                          <a:ea typeface="Arial"/>
                          <a:cs typeface="Arial"/>
                          <a:sym typeface="Arial"/>
                        </a:rPr>
                        <a:t>OSAMAH MUNEER RADWAN RADWAN</a:t>
                      </a:r>
                      <a:endParaRPr lang="en-AE" sz="1400" b="0" i="0" u="none" strike="noStrike" cap="none">
                        <a:solidFill>
                          <a:schemeClr val="tx1"/>
                        </a:solidFill>
                        <a:effectLst/>
                        <a:latin typeface="Montserrat Black" panose="00000A00000000000000" pitchFamily="2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4692">
                <a:tc>
                  <a:txBody>
                    <a:bodyPr/>
                    <a:lstStyle/>
                    <a:p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Montserrat Black" panose="00000A00000000000000" pitchFamily="2" charset="0"/>
                          <a:ea typeface="Arial"/>
                          <a:cs typeface="Arial"/>
                          <a:sym typeface="Arial"/>
                        </a:rPr>
                        <a:t>ABDEL RAHMAN ZAID KHAMEES ELTAH</a:t>
                      </a:r>
                      <a:endParaRPr lang="en-AE" sz="1400" b="0" i="0" u="none" strike="noStrike" cap="none">
                        <a:solidFill>
                          <a:schemeClr val="tx1"/>
                        </a:solidFill>
                        <a:effectLst/>
                        <a:latin typeface="Montserrat Black" panose="00000A00000000000000" pitchFamily="2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6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Montserrat Black" panose="00000A00000000000000" pitchFamily="2" charset="0"/>
                          <a:ea typeface="Arial"/>
                          <a:cs typeface="Arial"/>
                          <a:sym typeface="Arial"/>
                        </a:rPr>
                        <a:t>TOLEEN OSAMA SALEH ABU ALI</a:t>
                      </a:r>
                      <a:endParaRPr sz="950">
                        <a:solidFill>
                          <a:schemeClr val="tx1"/>
                        </a:solidFill>
                        <a:latin typeface="Montserrat Black" panose="00000A00000000000000" pitchFamily="2" charset="0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71" name="Google Shape;1271;p36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07416" y="4301276"/>
            <a:ext cx="1025168" cy="665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" y="267335"/>
            <a:ext cx="7700010" cy="100520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323850" y="1111885"/>
            <a:ext cx="8336915" cy="61087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librosa:</a:t>
            </a:r>
            <a:r>
              <a:rPr lang="en-US" altLang="zh-CN">
                <a:solidFill>
                  <a:schemeClr val="tx1"/>
                </a:solidFill>
              </a:rPr>
              <a:t> A library for analyzing and processing audio data.</a:t>
            </a:r>
          </a:p>
          <a:p>
            <a:pPr>
              <a:buFont typeface="Arial" panose="020B0604020202020204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soundfile</a:t>
            </a:r>
            <a:r>
              <a:rPr lang="en-US" altLang="zh-CN">
                <a:solidFill>
                  <a:schemeClr val="tx1"/>
                </a:solidFill>
              </a:rPr>
              <a:t>: A library used for reading and writing audio files.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491865" y="554990"/>
            <a:ext cx="4572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600">
                <a:solidFill>
                  <a:schemeClr val="bg1"/>
                </a:solidFill>
                <a:highlight>
                  <a:srgbClr val="C0C0C0"/>
                </a:highlight>
                <a:sym typeface="+mn-ea"/>
              </a:rPr>
              <a:t>Installing Two Essential Libraries: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342515"/>
            <a:ext cx="7344410" cy="10452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467360" y="3507740"/>
            <a:ext cx="7215505" cy="8108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b="1" u="sng">
                <a:solidFill>
                  <a:schemeClr val="tx1"/>
                </a:solidFill>
                <a:sym typeface="+mn-ea"/>
              </a:rPr>
              <a:t>T</a:t>
            </a:r>
            <a:r>
              <a:rPr lang="en-US" altLang="zh-CN" sz="1200" b="1" u="sng">
                <a:solidFill>
                  <a:schemeClr val="tx1"/>
                </a:solidFill>
                <a:sym typeface="+mn-ea"/>
              </a:rPr>
              <a:t>his class is responsible for:</a:t>
            </a:r>
            <a:endParaRPr lang="en-US" altLang="zh-CN" sz="1200" b="1" u="sng">
              <a:solidFill>
                <a:schemeClr val="tx1"/>
              </a:solidFill>
            </a:endParaRPr>
          </a:p>
          <a:p>
            <a:endParaRPr lang="en-US" altLang="zh-CN" sz="1200" b="1" u="sng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Analyzing the audio file.</a:t>
            </a:r>
            <a:endParaRPr lang="en-US" altLang="zh-CN" sz="12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endParaRPr lang="en-US" altLang="zh-CN" sz="12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Detecting silent sections based on sound level (RMS energy).</a:t>
            </a:r>
            <a:endParaRPr lang="en-US" altLang="zh-CN" sz="12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endParaRPr lang="en-US" altLang="zh-CN" sz="12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200">
                <a:solidFill>
                  <a:schemeClr val="tx1"/>
                </a:solidFill>
                <a:sym typeface="+mn-ea"/>
              </a:rPr>
              <a:t>Splitting the audio into non-silent segments.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>
            <a:spLocks noGrp="1"/>
          </p:cNvSpPr>
          <p:nvPr>
            <p:ph type="title"/>
          </p:nvPr>
        </p:nvSpPr>
        <p:spPr>
          <a:xfrm>
            <a:off x="403225" y="554990"/>
            <a:ext cx="8225155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 OF </a:t>
            </a:r>
            <a:r>
              <a:rPr lang="en-US" altLang="en-GB"/>
              <a:t>THE KEY PARAMETER</a:t>
            </a:r>
          </a:p>
        </p:txBody>
      </p:sp>
      <p:grpSp>
        <p:nvGrpSpPr>
          <p:cNvPr id="1262" name="Google Shape;1262;p36"/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5" name="Google Shape;1265;p36"/>
          <p:cNvGrpSpPr/>
          <p:nvPr/>
        </p:nvGrpSpPr>
        <p:grpSpPr>
          <a:xfrm>
            <a:off x="4323450" y="4147825"/>
            <a:ext cx="76825" cy="76800"/>
            <a:chOff x="3104875" y="1099400"/>
            <a:chExt cx="76825" cy="76800"/>
          </a:xfrm>
        </p:grpSpPr>
        <p:sp>
          <p:nvSpPr>
            <p:cNvPr id="1266" name="Google Shape;1266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/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/>
          <p:cNvPicPr preferRelativeResize="0"/>
          <p:nvPr/>
        </p:nvPicPr>
        <p:blipFill rotWithShape="1">
          <a:blip r:embed="rId4"/>
          <a:srcRect l="18647" t="7960" r="8852" b="8336"/>
          <a:stretch>
            <a:fillRect/>
          </a:stretch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/>
          <p:cNvGraphicFramePr/>
          <p:nvPr>
            <p:custDataLst>
              <p:tags r:id="rId1"/>
            </p:custDataLst>
          </p:nvPr>
        </p:nvGraphicFramePr>
        <p:xfrm>
          <a:off x="527685" y="1414145"/>
          <a:ext cx="7976235" cy="2522220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233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2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solidFill>
                            <a:schemeClr val="bg1"/>
                          </a:solidFill>
                        </a:rPr>
                        <a:t>Meaning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threshold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Threshold to determine when a segment is considered 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  <a:highlight>
                            <a:srgbClr val="C0C0C0"/>
                          </a:highlight>
                        </a:rPr>
                        <a:t>"silent"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min_length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  <a:highlight>
                            <a:srgbClr val="C0C0C0"/>
                          </a:highlight>
                        </a:rPr>
                        <a:t>Minimum duration of audio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 required to consider it a valid clip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7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min_interval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  <a:highlight>
                            <a:srgbClr val="C0C0C0"/>
                          </a:highlight>
                        </a:rPr>
                        <a:t>Minimum silence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 duration needed to split between audio segments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hop_size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Time interval between each energy (RMS) measurement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max_sil_kept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>
                          <a:solidFill>
                            <a:schemeClr val="bg1"/>
                          </a:solidFill>
                          <a:highlight>
                            <a:srgbClr val="C0C0C0"/>
                          </a:highlight>
                        </a:rPr>
                        <a:t>Maximum silence </a:t>
                      </a:r>
                      <a:r>
                        <a:rPr lang="en-US" altLang="zh-CN" sz="1200" b="1">
                          <a:solidFill>
                            <a:schemeClr val="bg1"/>
                          </a:solidFill>
                        </a:rPr>
                        <a:t>allowed to keep before/after a segment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named (1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80" y="0"/>
            <a:ext cx="3347720" cy="514350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5560" y="661670"/>
            <a:ext cx="5760085" cy="469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r>
              <a:rPr lang="en-US" altLang="en-US" sz="2000" b="1" u="sng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Why exactly 6 seconds?</a:t>
            </a:r>
          </a:p>
          <a:p>
            <a:endParaRPr lang="en-US" altLang="en-US" sz="1600" b="1">
              <a:solidFill>
                <a:schemeClr val="accent4"/>
              </a:solidFill>
            </a:endParaRPr>
          </a:p>
          <a:p>
            <a:r>
              <a:rPr lang="en-US" altLang="en-US" sz="1600" b="1" u="sng">
                <a:solidFill>
                  <a:schemeClr val="accent4"/>
                </a:solidFill>
              </a:rPr>
              <a:t>1. Balance between length and clarity</a:t>
            </a:r>
          </a:p>
          <a:p>
            <a:endParaRPr lang="en-US" altLang="en-US" sz="1200" b="1" u="sng">
              <a:solidFill>
                <a:schemeClr val="accent4"/>
              </a:solidFill>
            </a:endParaRPr>
          </a:p>
          <a:p>
            <a:r>
              <a:rPr lang="en-US" altLang="en-US" sz="1200" b="1">
                <a:solidFill>
                  <a:schemeClr val="accent4"/>
                </a:solidFill>
              </a:rPr>
              <a:t>Very short clips (e.g., less than 1–2 seconds) may not contain enough information to capture meaningful voice patterns.</a:t>
            </a:r>
          </a:p>
          <a:p>
            <a:endParaRPr lang="en-US" altLang="en-US" sz="1200" b="1">
              <a:solidFill>
                <a:schemeClr val="accent4"/>
              </a:solidFill>
            </a:endParaRPr>
          </a:p>
          <a:p>
            <a:r>
              <a:rPr lang="en-US" altLang="en-US" sz="1200" b="1">
                <a:solidFill>
                  <a:schemeClr val="accent4"/>
                </a:solidFill>
              </a:rPr>
              <a:t>Very long clips (e.g., more than 10–15 seconds) are harder to process, require more memory, and make it difficult to model fine-grained variations within the audio.</a:t>
            </a:r>
          </a:p>
          <a:p>
            <a:endParaRPr lang="en-US" altLang="en-US" sz="1200" b="1">
              <a:solidFill>
                <a:schemeClr val="accent4"/>
              </a:solidFill>
            </a:endParaRPr>
          </a:p>
          <a:p>
            <a:r>
              <a:rPr lang="en-US" altLang="en-US" sz="1600" b="1" u="sng">
                <a:solidFill>
                  <a:schemeClr val="accent4"/>
                </a:solidFill>
              </a:rPr>
              <a:t>2. Suitable for many types of applications</a:t>
            </a:r>
          </a:p>
          <a:p>
            <a:endParaRPr lang="en-US" altLang="en-US" sz="1200" b="1">
              <a:solidFill>
                <a:schemeClr val="accent4"/>
              </a:solidFill>
            </a:endParaRPr>
          </a:p>
          <a:p>
            <a:endParaRPr lang="en-US" altLang="en-US" sz="1200" b="1">
              <a:solidFill>
                <a:schemeClr val="accent4"/>
              </a:solidFill>
            </a:endParaRPr>
          </a:p>
          <a:p>
            <a:endParaRPr lang="en-US" altLang="en-US" sz="1200" b="1">
              <a:solidFill>
                <a:schemeClr val="accent4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7315" y="3363595"/>
            <a:ext cx="457200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600" b="1" u="sng">
                <a:solidFill>
                  <a:schemeClr val="tx1"/>
                </a:solidFill>
                <a:sym typeface="+mn-ea"/>
              </a:rPr>
              <a:t>3. Memory and performance constraints in training</a:t>
            </a:r>
            <a:endParaRPr lang="en-US" altLang="en-US" sz="1600" b="1" u="sng">
              <a:solidFill>
                <a:schemeClr val="tx1"/>
              </a:solidFill>
            </a:endParaRPr>
          </a:p>
          <a:p>
            <a:endParaRPr lang="en-US" altLang="en-US" sz="1600" b="1">
              <a:solidFill>
                <a:schemeClr val="tx1"/>
              </a:solidFill>
            </a:endParaRPr>
          </a:p>
          <a:p>
            <a:r>
              <a:rPr lang="en-US" altLang="en-US" sz="1600" b="1" u="sng">
                <a:solidFill>
                  <a:schemeClr val="tx1"/>
                </a:solidFill>
                <a:sym typeface="+mn-ea"/>
              </a:rPr>
              <a:t>4. Data consistency for training</a:t>
            </a:r>
            <a:endParaRPr lang="en-US" altLang="en-US" sz="1600" b="1" u="sng">
              <a:solidFill>
                <a:schemeClr val="tx1"/>
              </a:solidFill>
            </a:endParaRPr>
          </a:p>
          <a:p>
            <a:endParaRPr lang="en-US" altLang="en-US" sz="1600" b="1">
              <a:solidFill>
                <a:schemeClr val="tx1"/>
              </a:solidFill>
            </a:endParaRPr>
          </a:p>
          <a:p>
            <a:endParaRPr lang="en-US" altLang="en-US" sz="16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315" y="555625"/>
            <a:ext cx="8212455" cy="572770"/>
          </a:xfrm>
        </p:spPr>
        <p:txBody>
          <a:bodyPr/>
          <a:lstStyle/>
          <a:p>
            <a:r>
              <a:rPr lang="en-US" altLang="en-US" sz="2000"/>
              <a:t>Why Do We Remove Silent Parts from an Audio File? What's the Purpose of This Step?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51460" y="1635760"/>
            <a:ext cx="10385425" cy="25076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ct val="60000"/>
              </a:spcAft>
            </a:pPr>
            <a:r>
              <a:rPr lang="en-US" altLang="zh-CN" sz="1800" b="1">
                <a:solidFill>
                  <a:schemeClr val="tx1"/>
                </a:solidFill>
              </a:rPr>
              <a:t>1. Improve Data Quality for Training</a:t>
            </a:r>
          </a:p>
          <a:p>
            <a:pPr indent="0">
              <a:buFont typeface="Arial" panose="020B0604020202020204"/>
              <a:buNone/>
            </a:pPr>
            <a:r>
              <a:rPr lang="en-US" altLang="zh-CN" sz="1800" b="1">
                <a:solidFill>
                  <a:schemeClr val="tx1"/>
                </a:solidFill>
              </a:rPr>
              <a:t>2. Reduce Data Size and Speed Up Training</a:t>
            </a:r>
          </a:p>
          <a:p>
            <a:pPr>
              <a:spcAft>
                <a:spcPct val="60000"/>
              </a:spcAft>
            </a:pP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271" name="Google Shape;1271;p36"/>
          <p:cNvPicPr preferRelativeResize="0"/>
          <p:nvPr/>
        </p:nvPicPr>
        <p:blipFill rotWithShape="1">
          <a:blip r:embed="rId2"/>
          <a:srcRect l="18647" t="7960" r="8852" b="8336"/>
          <a:stretch>
            <a:fillRect/>
          </a:stretch>
        </p:blipFill>
        <p:spPr>
          <a:xfrm rot="-1406552">
            <a:off x="7830003" y="4044836"/>
            <a:ext cx="1025168" cy="665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t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10" y="3470910"/>
            <a:ext cx="4504690" cy="12909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1460" y="2571750"/>
            <a:ext cx="4572000" cy="12617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spcAft>
                <a:spcPct val="60000"/>
              </a:spcAft>
            </a:pPr>
            <a:r>
              <a:rPr lang="en-US" altLang="zh-CN" sz="1800" b="1">
                <a:solidFill>
                  <a:schemeClr val="accent6"/>
                </a:solidFill>
                <a:sym typeface="+mn-ea"/>
              </a:rPr>
              <a:t>3. Improve Model Efficiency</a:t>
            </a:r>
            <a:endParaRPr lang="en-US" altLang="zh-CN" sz="1600" b="1">
              <a:solidFill>
                <a:schemeClr val="accent6"/>
              </a:solidFill>
              <a:sym typeface="+mn-ea"/>
            </a:endParaRPr>
          </a:p>
          <a:p>
            <a:pPr>
              <a:spcAft>
                <a:spcPct val="60000"/>
              </a:spcAft>
            </a:pPr>
            <a:r>
              <a:rPr lang="en-US" altLang="zh-CN" sz="1800" b="1">
                <a:solidFill>
                  <a:schemeClr val="tx1"/>
                </a:solidFill>
                <a:sym typeface="+mn-ea"/>
              </a:rPr>
              <a:t>4. Facilitate Audio Segmentation</a:t>
            </a:r>
            <a:endParaRPr lang="en-US" altLang="zh-CN" sz="1800" b="1">
              <a:solidFill>
                <a:schemeClr val="tx1"/>
              </a:solidFill>
            </a:endParaRPr>
          </a:p>
          <a:p>
            <a:r>
              <a:rPr lang="en-US" altLang="zh-CN" sz="1600" b="1">
                <a:solidFill>
                  <a:schemeClr val="tx1"/>
                </a:solidFill>
                <a:sym typeface="+mn-ea"/>
              </a:rPr>
              <a:t>5. Enhance Post-Processing Tasks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756275" y="1635760"/>
            <a:ext cx="3032125" cy="575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139700" indent="0">
              <a:buNone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In tasks like voice conversion, speech recognition, or audio generation:</a:t>
            </a:r>
            <a:endParaRPr lang="en-US" altLang="zh-CN" sz="1000">
              <a:solidFill>
                <a:schemeClr val="tx1"/>
              </a:solidFill>
            </a:endParaRPr>
          </a:p>
          <a:p>
            <a:endParaRPr lang="en-US" altLang="zh-CN" sz="10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Excessive silence can lead to poor results, such as:</a:t>
            </a:r>
            <a:endParaRPr lang="en-US" altLang="zh-CN" sz="10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endParaRPr lang="en-US" altLang="zh-CN" sz="1000">
              <a:solidFill>
                <a:schemeClr val="tx1"/>
              </a:solidFill>
            </a:endParaRPr>
          </a:p>
          <a:p>
            <a:pPr marL="596900" lvl="1" indent="0">
              <a:buFont typeface="Arial" panose="020B0604020202020204"/>
              <a:buNone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Long unnatural pauses,</a:t>
            </a:r>
            <a:endParaRPr lang="en-US" altLang="zh-CN" sz="1000">
              <a:solidFill>
                <a:schemeClr val="tx1"/>
              </a:solidFill>
            </a:endParaRPr>
          </a:p>
          <a:p>
            <a:pPr marL="596900" lvl="1" indent="0">
              <a:buFont typeface="Arial" panose="020B0604020202020204"/>
              <a:buNone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Lack of smoothness in output,</a:t>
            </a:r>
            <a:br>
              <a:rPr lang="en-US" altLang="zh-CN" sz="1000">
                <a:solidFill>
                  <a:schemeClr val="tx1"/>
                </a:solidFill>
                <a:sym typeface="+mn-ea"/>
              </a:rPr>
            </a:br>
            <a:r>
              <a:rPr lang="en-US" altLang="en-US" sz="1000">
                <a:solidFill>
                  <a:schemeClr val="tx1"/>
                </a:solidFill>
                <a:sym typeface="+mn-ea"/>
              </a:rPr>
              <a:t>Misalignment in synthesized or processed audio.</a:t>
            </a:r>
            <a:endParaRPr lang="en-US" altLang="en-US" sz="1000">
              <a:solidFill>
                <a:schemeClr val="tx1"/>
              </a:solidFill>
            </a:endParaRPr>
          </a:p>
          <a:p>
            <a:pPr lvl="1">
              <a:buFont typeface="Arial" panose="020B0604020202020204"/>
              <a:buChar char="◦"/>
            </a:pPr>
            <a:endParaRPr lang="en-US" altLang="en-US" sz="1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850" y="483235"/>
            <a:ext cx="7706995" cy="631190"/>
          </a:xfrm>
        </p:spPr>
        <p:txBody>
          <a:bodyPr/>
          <a:lstStyle/>
          <a:p>
            <a:r>
              <a:rPr lang="en-US" altLang="zh-CN" sz="2800" b="1">
                <a:sym typeface="+mn-ea"/>
              </a:rPr>
              <a:t>What Does "Mono"  Mean?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51460" y="915670"/>
            <a:ext cx="4674235" cy="2865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ct val="60000"/>
              </a:spcAft>
            </a:pPr>
            <a:endParaRPr lang="en-US" altLang="zh-CN" sz="2000" b="1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600" b="1">
                <a:solidFill>
                  <a:schemeClr val="tx1"/>
                </a:solidFill>
              </a:rPr>
              <a:t>A mono audio</a:t>
            </a:r>
            <a:r>
              <a:rPr lang="en-US" altLang="zh-CN" sz="1600">
                <a:solidFill>
                  <a:schemeClr val="tx1"/>
                </a:solidFill>
              </a:rPr>
              <a:t> file means it contains only one audio channel (Channel = 1).</a:t>
            </a:r>
          </a:p>
          <a:p>
            <a:pPr>
              <a:buFont typeface="Arial" panose="020B0604020202020204"/>
              <a:buChar char="•"/>
            </a:pPr>
            <a:endParaRPr lang="en-US" altLang="zh-CN" sz="16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600" b="1">
                <a:solidFill>
                  <a:schemeClr val="tx1"/>
                </a:solidFill>
              </a:rPr>
              <a:t>A stereo audio</a:t>
            </a:r>
            <a:r>
              <a:rPr lang="en-US" altLang="zh-CN" sz="1600">
                <a:solidFill>
                  <a:schemeClr val="tx1"/>
                </a:solidFill>
              </a:rPr>
              <a:t> file contains two channels, usually:</a:t>
            </a:r>
          </a:p>
          <a:p>
            <a:pPr>
              <a:buFont typeface="Arial" panose="020B0604020202020204"/>
              <a:buChar char="•"/>
            </a:pPr>
            <a:endParaRPr lang="en-US" altLang="zh-CN" sz="1600">
              <a:solidFill>
                <a:schemeClr val="tx1"/>
              </a:solidFill>
            </a:endParaRPr>
          </a:p>
          <a:p>
            <a:pPr lvl="1">
              <a:buFont typeface="Arial" panose="020B0604020202020204"/>
              <a:buChar char="◦"/>
            </a:pPr>
            <a:r>
              <a:rPr lang="en-US" altLang="zh-CN" sz="1600">
                <a:solidFill>
                  <a:schemeClr val="tx1"/>
                </a:solidFill>
              </a:rPr>
              <a:t>One for the left ear (Left Channel)</a:t>
            </a:r>
          </a:p>
          <a:p>
            <a:pPr lvl="1">
              <a:buFont typeface="Arial" panose="020B0604020202020204"/>
              <a:buChar char="◦"/>
            </a:pPr>
            <a:endParaRPr lang="en-US" altLang="zh-CN" sz="1600">
              <a:solidFill>
                <a:schemeClr val="tx1"/>
              </a:solidFill>
            </a:endParaRPr>
          </a:p>
          <a:p>
            <a:pPr lvl="1">
              <a:buFont typeface="Arial" panose="020B0604020202020204"/>
              <a:buChar char="◦"/>
            </a:pPr>
            <a:r>
              <a:rPr lang="en-US" altLang="zh-CN" sz="1600">
                <a:solidFill>
                  <a:schemeClr val="tx1"/>
                </a:solidFill>
              </a:rPr>
              <a:t>One for the right ear (Right Channel)</a:t>
            </a:r>
          </a:p>
        </p:txBody>
      </p:sp>
      <p:pic>
        <p:nvPicPr>
          <p:cNvPr id="11" name="Picture 10" descr="mnm_Is_Stereo_Or_Mono_Audio_Better_Applications_For_Both_lar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190" y="1563370"/>
            <a:ext cx="3600450" cy="28816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3760" y="338840"/>
            <a:ext cx="7704000" cy="572700"/>
          </a:xfrm>
        </p:spPr>
        <p:txBody>
          <a:bodyPr/>
          <a:lstStyle/>
          <a:p>
            <a:r>
              <a:rPr lang="en-US" altLang="zh-CN" b="1">
                <a:solidFill>
                  <a:schemeClr val="tx1"/>
                </a:solidFill>
                <a:sym typeface="+mn-ea"/>
              </a:rPr>
              <a:t>Why Should the Audio Be Mono?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23850" y="1327150"/>
            <a:ext cx="5661660" cy="286575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ct val="60000"/>
              </a:spcAft>
            </a:pPr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80155" y="1327150"/>
            <a:ext cx="4785360" cy="29895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1600">
                <a:solidFill>
                  <a:schemeClr val="tx1"/>
                </a:solidFill>
              </a:rPr>
              <a:t>The function </a:t>
            </a:r>
            <a:r>
              <a:rPr lang="en-US" altLang="zh-CN" sz="1600">
                <a:solidFill>
                  <a:schemeClr val="tx1"/>
                </a:solidFill>
                <a:highlight>
                  <a:srgbClr val="000000"/>
                </a:highlight>
              </a:rPr>
              <a:t>librosa.feature.rms()</a:t>
            </a:r>
            <a:r>
              <a:rPr lang="en-US" altLang="zh-CN" sz="1600">
                <a:solidFill>
                  <a:schemeClr val="tx1"/>
                </a:solidFill>
              </a:rPr>
              <a:t> calculates the Root Mean Square (RMS) energy of each audio frame.</a:t>
            </a:r>
          </a:p>
          <a:p>
            <a:endParaRPr lang="en-US" altLang="zh-CN" sz="16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This function expects 1D audio data (single channel).</a:t>
            </a:r>
          </a:p>
          <a:p>
            <a:pPr>
              <a:buFont typeface="Arial" panose="020B0604020202020204"/>
              <a:buChar char="•"/>
            </a:pPr>
            <a:endParaRPr lang="en-US" altLang="zh-CN" sz="16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If you pass a 2D array (stereo audio), it will either:</a:t>
            </a:r>
          </a:p>
          <a:p>
            <a:pPr>
              <a:buFont typeface="Arial" panose="020B0604020202020204"/>
              <a:buChar char="•"/>
            </a:pPr>
            <a:endParaRPr lang="en-US" altLang="zh-CN" sz="1600">
              <a:solidFill>
                <a:schemeClr val="tx1"/>
              </a:solidFill>
            </a:endParaRPr>
          </a:p>
          <a:p>
            <a:pPr lvl="1">
              <a:buFont typeface="Arial" panose="020B0604020202020204"/>
              <a:buChar char="◦"/>
            </a:pPr>
            <a:r>
              <a:rPr lang="en-US" altLang="zh-CN" sz="1600" u="sng">
                <a:solidFill>
                  <a:schemeClr val="tx1"/>
                </a:solidFill>
              </a:rPr>
              <a:t>Throw an error,</a:t>
            </a:r>
          </a:p>
          <a:p>
            <a:pPr lvl="1">
              <a:buFont typeface="Arial" panose="020B0604020202020204"/>
              <a:buChar char="◦"/>
            </a:pPr>
            <a:endParaRPr lang="en-US" altLang="zh-CN" sz="1600">
              <a:solidFill>
                <a:schemeClr val="tx1"/>
              </a:solidFill>
            </a:endParaRPr>
          </a:p>
          <a:p>
            <a:pPr lvl="1">
              <a:buFont typeface="Arial" panose="020B0604020202020204"/>
              <a:buChar char="◦"/>
            </a:pPr>
            <a:r>
              <a:rPr lang="en-US" altLang="zh-CN" sz="1600">
                <a:solidFill>
                  <a:schemeClr val="tx1"/>
                </a:solidFill>
              </a:rPr>
              <a:t>Or return incorrect or misleading results (like computing RMS separately for each channel).</a:t>
            </a:r>
          </a:p>
        </p:txBody>
      </p:sp>
      <p:pic>
        <p:nvPicPr>
          <p:cNvPr id="3" name="Picture 2" descr="unnamed (1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" y="1203325"/>
            <a:ext cx="2792095" cy="27920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270" y="267085"/>
            <a:ext cx="7704000" cy="572700"/>
          </a:xfrm>
        </p:spPr>
        <p:txBody>
          <a:bodyPr/>
          <a:lstStyle/>
          <a:p>
            <a:r>
              <a:rPr lang="en-US" altLang="zh-CN" sz="2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sym typeface="+mn-ea"/>
              </a:rPr>
              <a:t> What Happens If You Don’t Convert to Mono?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15" y="1419225"/>
            <a:ext cx="7657465" cy="56324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23850" y="2139315"/>
            <a:ext cx="5080000" cy="15684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</a:rPr>
              <a:t>Or, the RMS calculation will be done separately for each channel, leading to:</a:t>
            </a:r>
          </a:p>
          <a:p>
            <a:endParaRPr lang="en-US" altLang="zh-CN" sz="16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Confusing silence detection,</a:t>
            </a:r>
          </a:p>
          <a:p>
            <a:pPr>
              <a:buFont typeface="Arial" panose="020B0604020202020204"/>
              <a:buChar char="•"/>
            </a:pPr>
            <a:endParaRPr lang="en-US" altLang="zh-CN" sz="16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Unreliable segmentation.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1547495" y="3795395"/>
            <a:ext cx="7051675" cy="10191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 altLang="zh-CN" sz="2000">
                <a:solidFill>
                  <a:schemeClr val="bg1"/>
                </a:solidFill>
              </a:rPr>
              <a:t> Always convert audio to mono before using functions like librosa.feature.rms() to ensure correct and stable behavior.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554990"/>
            <a:ext cx="7742555" cy="65151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11505" y="1347470"/>
            <a:ext cx="720471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>
                <a:solidFill>
                  <a:schemeClr val="tx1"/>
                </a:solidFill>
              </a:rPr>
              <a:t>🔍</a:t>
            </a:r>
            <a:r>
              <a:rPr lang="ar-JO" altLang="zh-CN" sz="1600">
                <a:solidFill>
                  <a:schemeClr val="tx1"/>
                </a:solidFill>
              </a:rPr>
              <a:t> 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zh-CN" sz="1600">
                <a:solidFill>
                  <a:schemeClr val="tx1"/>
                </a:solidFill>
              </a:rPr>
              <a:t>If waveform.ndim == 1:</a:t>
            </a:r>
          </a:p>
          <a:p>
            <a:endParaRPr lang="en-US" altLang="zh-CN" sz="16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The audio file is already mono (single channel)</a:t>
            </a:r>
          </a:p>
          <a:p>
            <a:r>
              <a:rPr lang="en-US" altLang="zh-CN" sz="1600">
                <a:solidFill>
                  <a:schemeClr val="tx1"/>
                </a:solidFill>
              </a:rPr>
              <a:t> → Use it as is.</a:t>
            </a:r>
          </a:p>
          <a:p>
            <a:endParaRPr lang="en-US" altLang="zh-CN" sz="1600">
              <a:solidFill>
                <a:schemeClr val="tx1"/>
              </a:solidFill>
            </a:endParaRPr>
          </a:p>
          <a:p>
            <a:r>
              <a:rPr lang="zh-CN" altLang="en-US" sz="1600">
                <a:solidFill>
                  <a:schemeClr val="tx1"/>
                </a:solidFill>
              </a:rPr>
              <a:t>🔍 </a:t>
            </a:r>
            <a:r>
              <a:rPr lang="en-US" altLang="zh-CN" sz="1600">
                <a:solidFill>
                  <a:schemeClr val="tx1"/>
                </a:solidFill>
              </a:rPr>
              <a:t>If waveform.ndim == 2:</a:t>
            </a:r>
          </a:p>
          <a:p>
            <a:endParaRPr lang="en-US" altLang="zh-CN" sz="16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The audio file is stereo (two channels)</a:t>
            </a:r>
          </a:p>
          <a:p>
            <a:r>
              <a:rPr lang="en-US" altLang="zh-CN" sz="1600">
                <a:solidFill>
                  <a:schemeClr val="tx1"/>
                </a:solidFill>
              </a:rPr>
              <a:t> → Apply mean(axis=0) to merge the two channels into one by averaging them.</a:t>
            </a:r>
          </a:p>
          <a:p>
            <a:pPr algn="ctr"/>
            <a:r>
              <a:rPr lang="ar-JO" altLang="en-US" sz="1600" b="1">
                <a:solidFill>
                  <a:schemeClr val="tx1"/>
                </a:solidFill>
              </a:rPr>
              <a:t>    </a:t>
            </a:r>
            <a:r>
              <a:rPr lang="en-US" altLang="zh-CN" sz="1600" b="1">
                <a:solidFill>
                  <a:schemeClr val="tx1"/>
                </a:solidFill>
              </a:rPr>
              <a:t> </a:t>
            </a:r>
            <a:r>
              <a:rPr lang="en-US" altLang="zh-CN" sz="1600" b="1" u="sng">
                <a:solidFill>
                  <a:schemeClr val="tx1"/>
                </a:solidFill>
              </a:rPr>
              <a:t>This is a common and acceptable technique in many audio </a:t>
            </a:r>
            <a:r>
              <a:rPr lang="ar-JO" altLang="en-US" sz="1600" b="1" u="sng">
                <a:solidFill>
                  <a:schemeClr val="tx1"/>
                </a:solidFill>
              </a:rPr>
              <a:t>   </a:t>
            </a:r>
            <a:r>
              <a:rPr lang="en-US" altLang="zh-CN" sz="1600" b="1" u="sng">
                <a:solidFill>
                  <a:schemeClr val="tx1"/>
                </a:solidFill>
              </a:rPr>
              <a:t>processing applications.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9660" y="411230"/>
            <a:ext cx="7704000" cy="572700"/>
          </a:xfrm>
        </p:spPr>
        <p:txBody>
          <a:bodyPr/>
          <a:lstStyle/>
          <a:p>
            <a:r>
              <a:rPr sz="2800">
                <a:sym typeface="+mn-ea"/>
              </a:rPr>
              <a:t>Stage 2 - Feature Extraction</a:t>
            </a:r>
            <a:endParaRPr lang="en-US" sz="2800">
              <a:sym typeface="+mn-e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46405" y="1059180"/>
            <a:ext cx="7890510" cy="1802765"/>
          </a:xfrm>
        </p:spPr>
        <p:txBody>
          <a:bodyPr/>
          <a:lstStyle/>
          <a:p>
            <a:r>
              <a:rPr sz="2000">
                <a:sym typeface="+mn-ea"/>
              </a:rPr>
              <a:t>- Convert audio to mono</a:t>
            </a:r>
            <a:r>
              <a:rPr lang="en-US" sz="2000">
                <a:sym typeface="+mn-ea"/>
              </a:rPr>
              <a:t>.</a:t>
            </a:r>
            <a:endParaRPr sz="2000">
              <a:sym typeface="+mn-ea"/>
            </a:endParaRPr>
          </a:p>
          <a:p>
            <a:r>
              <a:rPr sz="2000">
                <a:sym typeface="+mn-ea"/>
              </a:rPr>
              <a:t>- Extract features using WavLM.</a:t>
            </a:r>
          </a:p>
          <a:p>
            <a:r>
              <a:rPr sz="2000">
                <a:sym typeface="+mn-ea"/>
              </a:rPr>
              <a:t>- Extract F0 using RMVPE model.</a:t>
            </a:r>
          </a:p>
          <a:p>
            <a:r>
              <a:rPr sz="2000">
                <a:sym typeface="+mn-ea"/>
              </a:rPr>
              <a:t>- Save data to: feature_path and f0_path.</a:t>
            </a:r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  <a:p>
            <a:endParaRPr lang="en-US" altLang="en-US" sz="20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937" y="2654177"/>
            <a:ext cx="5130723" cy="20780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1565910" y="539750"/>
            <a:ext cx="574548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0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prepare audio data (WAV files) for voice processing tasks.</a:t>
            </a: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 Box 15"/>
          <p:cNvSpPr txBox="1"/>
          <p:nvPr/>
        </p:nvSpPr>
        <p:spPr>
          <a:xfrm>
            <a:off x="395605" y="1491298"/>
            <a:ext cx="5080000" cy="3987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</a:rPr>
              <a:t>The main steps are: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683260" y="1853248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600">
                <a:solidFill>
                  <a:schemeClr val="tx1"/>
                </a:solidFill>
              </a:rPr>
              <a:t>1. </a:t>
            </a:r>
            <a:r>
              <a:rPr lang="zh-CN" altLang="en-US" sz="1600">
                <a:solidFill>
                  <a:schemeClr val="tx1"/>
                </a:solidFill>
              </a:rPr>
              <a:t>🧹</a:t>
            </a:r>
            <a:r>
              <a:rPr lang="en-US" altLang="en-US" sz="1600">
                <a:solidFill>
                  <a:schemeClr val="tx1"/>
                </a:solidFill>
              </a:rPr>
              <a:t>  Clean up folders</a:t>
            </a:r>
          </a:p>
        </p:txBody>
      </p:sp>
      <p:sp>
        <p:nvSpPr>
          <p:cNvPr id="18" name="Text Box 17"/>
          <p:cNvSpPr txBox="1"/>
          <p:nvPr/>
        </p:nvSpPr>
        <p:spPr>
          <a:xfrm>
            <a:off x="683260" y="2239328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</a:rPr>
              <a:t>2. </a:t>
            </a:r>
            <a:r>
              <a:rPr lang="zh-CN" altLang="en-US" sz="1600">
                <a:solidFill>
                  <a:schemeClr val="tx1"/>
                </a:solidFill>
              </a:rPr>
              <a:t>🎧 </a:t>
            </a:r>
            <a:r>
              <a:rPr lang="en-US" altLang="zh-CN" sz="1600">
                <a:solidFill>
                  <a:schemeClr val="tx1"/>
                </a:solidFill>
              </a:rPr>
              <a:t> Load and process the audio</a:t>
            </a:r>
          </a:p>
        </p:txBody>
      </p:sp>
      <p:sp>
        <p:nvSpPr>
          <p:cNvPr id="19" name="Text Box 18"/>
          <p:cNvSpPr txBox="1"/>
          <p:nvPr/>
        </p:nvSpPr>
        <p:spPr>
          <a:xfrm>
            <a:off x="683260" y="2625408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</a:rPr>
              <a:t>3. </a:t>
            </a:r>
            <a:r>
              <a:rPr lang="zh-CN" altLang="en-US" sz="1600">
                <a:solidFill>
                  <a:schemeClr val="tx1"/>
                </a:solidFill>
              </a:rPr>
              <a:t>🧠 </a:t>
            </a:r>
            <a:r>
              <a:rPr lang="en-US" altLang="zh-CN" sz="1600">
                <a:solidFill>
                  <a:schemeClr val="tx1"/>
                </a:solidFill>
              </a:rPr>
              <a:t> Extract acoustic features using WavLM</a:t>
            </a:r>
          </a:p>
        </p:txBody>
      </p:sp>
      <p:sp>
        <p:nvSpPr>
          <p:cNvPr id="20" name="Text Box 19"/>
          <p:cNvSpPr txBox="1"/>
          <p:nvPr/>
        </p:nvSpPr>
        <p:spPr>
          <a:xfrm>
            <a:off x="683260" y="3012122"/>
            <a:ext cx="5080000" cy="5835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</a:rPr>
              <a:t>4. </a:t>
            </a:r>
            <a:r>
              <a:rPr lang="zh-CN" altLang="en-US" sz="1600">
                <a:solidFill>
                  <a:schemeClr val="tx1"/>
                </a:solidFill>
              </a:rPr>
              <a:t>🎵 </a:t>
            </a:r>
            <a:r>
              <a:rPr lang="en-US" altLang="zh-CN" sz="1600">
                <a:solidFill>
                  <a:schemeClr val="tx1"/>
                </a:solidFill>
              </a:rPr>
              <a:t> Extract fundamental frequency (F0) using RMVPE</a:t>
            </a:r>
          </a:p>
        </p:txBody>
      </p:sp>
      <p:sp>
        <p:nvSpPr>
          <p:cNvPr id="21" name="Text Box 20"/>
          <p:cNvSpPr txBox="1"/>
          <p:nvPr/>
        </p:nvSpPr>
        <p:spPr>
          <a:xfrm>
            <a:off x="683260" y="3643948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</a:rPr>
              <a:t>5. ✅ Logs progress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710292" y="149934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687092" y="1570802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ABOUT THE PROJECT</a:t>
            </a:r>
            <a:endParaRPr sz="200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737238" y="2810211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687092" y="214575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Noise Cancellation</a:t>
            </a:r>
            <a:endParaRPr sz="200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737238" y="3542039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687092" y="3569557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Voice Converter</a:t>
            </a:r>
            <a:endParaRPr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744396" y="4242891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687092" y="424289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Voice Detection</a:t>
            </a:r>
            <a:endParaRPr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5142909" y="1611466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06</a:t>
            </a:r>
            <a:endParaRPr sz="2800"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6035440" y="1636362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Problem We counter</a:t>
            </a:r>
            <a:endParaRPr sz="180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F1217F-ABA4-FB91-2835-6041A8BBDD81}"/>
              </a:ext>
            </a:extLst>
          </p:cNvPr>
          <p:cNvSpPr txBox="1"/>
          <p:nvPr/>
        </p:nvSpPr>
        <p:spPr>
          <a:xfrm>
            <a:off x="5142909" y="2310088"/>
            <a:ext cx="1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" sz="2800">
                <a:solidFill>
                  <a:schemeClr val="tx1"/>
                </a:solidFill>
                <a:latin typeface="Montserrat Black" panose="00000A00000000000000" pitchFamily="2" charset="0"/>
              </a:rPr>
              <a:t>07</a:t>
            </a:r>
          </a:p>
        </p:txBody>
      </p:sp>
      <p:sp>
        <p:nvSpPr>
          <p:cNvPr id="13" name="Google Shape;1279;p37">
            <a:extLst>
              <a:ext uri="{FF2B5EF4-FFF2-40B4-BE49-F238E27FC236}">
                <a16:creationId xmlns:a16="http://schemas.microsoft.com/office/drawing/2014/main" id="{5FD411BF-90A8-EF8D-0CF9-8D10C53379E6}"/>
              </a:ext>
            </a:extLst>
          </p:cNvPr>
          <p:cNvSpPr txBox="1">
            <a:spLocks/>
          </p:cNvSpPr>
          <p:nvPr/>
        </p:nvSpPr>
        <p:spPr>
          <a:xfrm>
            <a:off x="6255429" y="2274472"/>
            <a:ext cx="300597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/>
              <a:t>Conclusion</a:t>
            </a:r>
          </a:p>
        </p:txBody>
      </p:sp>
      <p:sp>
        <p:nvSpPr>
          <p:cNvPr id="14" name="Google Shape;1281;p37">
            <a:extLst>
              <a:ext uri="{FF2B5EF4-FFF2-40B4-BE49-F238E27FC236}">
                <a16:creationId xmlns:a16="http://schemas.microsoft.com/office/drawing/2014/main" id="{35B01929-F6FC-94AB-4BAA-1E7E0875CE51}"/>
              </a:ext>
            </a:extLst>
          </p:cNvPr>
          <p:cNvSpPr txBox="1">
            <a:spLocks/>
          </p:cNvSpPr>
          <p:nvPr/>
        </p:nvSpPr>
        <p:spPr>
          <a:xfrm>
            <a:off x="737238" y="2158642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02</a:t>
            </a:r>
          </a:p>
        </p:txBody>
      </p:sp>
      <p:sp>
        <p:nvSpPr>
          <p:cNvPr id="16" name="Google Shape;1279;p37">
            <a:extLst>
              <a:ext uri="{FF2B5EF4-FFF2-40B4-BE49-F238E27FC236}">
                <a16:creationId xmlns:a16="http://schemas.microsoft.com/office/drawing/2014/main" id="{26750927-3284-81DA-7812-E5D9941222BA}"/>
              </a:ext>
            </a:extLst>
          </p:cNvPr>
          <p:cNvSpPr txBox="1">
            <a:spLocks/>
          </p:cNvSpPr>
          <p:nvPr/>
        </p:nvSpPr>
        <p:spPr>
          <a:xfrm>
            <a:off x="1568859" y="2823095"/>
            <a:ext cx="397926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900"/>
              <a:t>Preparation for training &amp; resources gathering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11388-FF5B-02CD-2A7A-9E2067D834A3}"/>
              </a:ext>
            </a:extLst>
          </p:cNvPr>
          <p:cNvSpPr txBox="1"/>
          <p:nvPr/>
        </p:nvSpPr>
        <p:spPr>
          <a:xfrm>
            <a:off x="6255429" y="3018871"/>
            <a:ext cx="271588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>
                <a:solidFill>
                  <a:schemeClr val="tx1"/>
                </a:solidFill>
                <a:latin typeface="Montserrat Black" panose="00000A00000000000000" pitchFamily="2" charset="0"/>
              </a:rPr>
              <a:t>Testing</a:t>
            </a:r>
            <a:endParaRPr lang="en-AE" sz="210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9389EB-19C6-5BAA-E18A-37620B902883}"/>
              </a:ext>
            </a:extLst>
          </p:cNvPr>
          <p:cNvSpPr txBox="1"/>
          <p:nvPr/>
        </p:nvSpPr>
        <p:spPr>
          <a:xfrm>
            <a:off x="5210769" y="2965010"/>
            <a:ext cx="1112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" sz="2800">
                <a:solidFill>
                  <a:schemeClr val="tx1"/>
                </a:solidFill>
                <a:latin typeface="Montserrat Black" panose="00000A00000000000000" pitchFamily="2" charset="0"/>
              </a:rPr>
              <a:t>08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793502" y="493876"/>
            <a:ext cx="6960870" cy="33807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0" algn="ctr">
              <a:buFont typeface="Arial" panose="020B0604020202020204"/>
              <a:buNone/>
            </a:pPr>
            <a:r>
              <a:rPr lang="en-US" altLang="en-US" sz="2800" b="1">
                <a:solidFill>
                  <a:schemeClr val="tx1"/>
                </a:solidFill>
                <a:latin typeface="Montserrat Black" panose="00000A00000000000000" pitchFamily="2" charset="0"/>
              </a:rPr>
              <a:t>Tool Setup:</a:t>
            </a:r>
          </a:p>
          <a:p>
            <a:pPr indent="0" algn="ctr">
              <a:buFont typeface="Arial" panose="020B0604020202020204"/>
              <a:buNone/>
            </a:pPr>
            <a:endParaRPr lang="en-US" altLang="en-US" sz="2800" b="1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en-US" sz="2400">
                <a:solidFill>
                  <a:schemeClr val="tx1"/>
                </a:solidFill>
              </a:rPr>
              <a:t>We use two models:</a:t>
            </a:r>
          </a:p>
          <a:p>
            <a:pPr>
              <a:buFont typeface="Arial" panose="020B0604020202020204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🔹</a:t>
            </a:r>
            <a:r>
              <a:rPr lang="en-US" altLang="en-US" sz="2400">
                <a:solidFill>
                  <a:schemeClr val="tx1"/>
                </a:solidFill>
                <a:highlight>
                  <a:srgbClr val="C0C0C0"/>
                </a:highlight>
              </a:rPr>
              <a:t> </a:t>
            </a:r>
            <a:r>
              <a:rPr lang="ar-JO" altLang="en-US" sz="2400">
                <a:solidFill>
                  <a:schemeClr val="tx1"/>
                </a:solidFill>
                <a:highlight>
                  <a:srgbClr val="C0C0C0"/>
                </a:highlight>
              </a:rPr>
              <a:t> </a:t>
            </a:r>
            <a:r>
              <a:rPr lang="en-US" altLang="en-US" sz="240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</a:rPr>
              <a:t>WavLM</a:t>
            </a:r>
            <a:r>
              <a:rPr lang="en-US" altLang="en-US" sz="2400">
                <a:solidFill>
                  <a:schemeClr val="tx1"/>
                </a:solidFill>
              </a:rPr>
              <a:t> → to extract smart information (features) from audio.</a:t>
            </a:r>
          </a:p>
          <a:p>
            <a:pPr>
              <a:buFont typeface="Arial" panose="020B0604020202020204"/>
              <a:buChar char="•"/>
            </a:pPr>
            <a:endParaRPr lang="en-US" altLang="en-US" sz="24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🔹</a:t>
            </a:r>
            <a:r>
              <a:rPr lang="en-US" altLang="en-US" sz="2400">
                <a:solidFill>
                  <a:schemeClr val="tx2">
                    <a:lumMod val="75000"/>
                  </a:schemeClr>
                </a:solidFill>
                <a:highlight>
                  <a:srgbClr val="C0C0C0"/>
                </a:highlight>
              </a:rPr>
              <a:t> RMVPE </a:t>
            </a:r>
            <a:r>
              <a:rPr lang="en-US" altLang="en-US" sz="2400">
                <a:solidFill>
                  <a:schemeClr val="tx1"/>
                </a:solidFill>
              </a:rPr>
              <a:t>→ to estimate the pitch (F0) of the voice.</a:t>
            </a:r>
          </a:p>
          <a:p>
            <a:pPr>
              <a:buFont typeface="Arial" panose="020B0604020202020204"/>
              <a:buChar char="•"/>
            </a:pPr>
            <a:endParaRPr lang="en-US" altLang="en-US" sz="2400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en-US" sz="2000">
                <a:solidFill>
                  <a:schemeClr val="tx1"/>
                </a:solidFill>
              </a:rPr>
              <a:t>We also load settings like sample rate and folder paths from the config file.</a:t>
            </a:r>
          </a:p>
        </p:txBody>
      </p:sp>
      <p:pic>
        <p:nvPicPr>
          <p:cNvPr id="1298" name="Google Shape;1298;p37"/>
          <p:cNvPicPr preferRelativeResize="0"/>
          <p:nvPr/>
        </p:nvPicPr>
        <p:blipFill rotWithShape="1">
          <a:blip r:embed="rId2"/>
          <a:srcRect l="18647" t="7960" r="8852" b="8336"/>
          <a:stretch>
            <a:fillRect/>
          </a:stretch>
        </p:blipFill>
        <p:spPr>
          <a:xfrm rot="-9296825">
            <a:off x="7643495" y="3959860"/>
            <a:ext cx="1304925" cy="85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720000" y="3801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WavLM</a:t>
            </a:r>
          </a:p>
        </p:txBody>
      </p:sp>
      <p:sp>
        <p:nvSpPr>
          <p:cNvPr id="3108" name="Google Shape;3108;p66"/>
          <p:cNvSpPr txBox="1">
            <a:spLocks noGrp="1"/>
          </p:cNvSpPr>
          <p:nvPr>
            <p:ph type="subTitle" idx="2"/>
          </p:nvPr>
        </p:nvSpPr>
        <p:spPr>
          <a:xfrm>
            <a:off x="100330" y="1268095"/>
            <a:ext cx="5225415" cy="2010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WavLM is an AI model developed by Microsoft.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🔊</a:t>
            </a:r>
            <a:r>
              <a:rPr lang="en-US" altLang="en-US" b="1"/>
              <a:t> What does it do?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It takes your voice (like a WAV file) and understands what's inside.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It converts the audio into smart numeric features — numbers that represent things like pitch, speed, emotion, and background noise.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🎯</a:t>
            </a:r>
            <a:r>
              <a:rPr lang="ar-JO" altLang="zh-CN"/>
              <a:t> </a:t>
            </a:r>
            <a:r>
              <a:rPr lang="en-US" altLang="en-US" b="1"/>
              <a:t> </a:t>
            </a:r>
            <a:r>
              <a:rPr lang="ar-JO" altLang="en-US" b="1"/>
              <a:t> </a:t>
            </a:r>
            <a:r>
              <a:rPr lang="en-US" altLang="en-US" b="1"/>
              <a:t>Why is it important?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Because it helps other models understand audio more easily.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It’s useful for tasks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Speaker identification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Audio enhancement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Voice conversion </a:t>
            </a:r>
          </a:p>
        </p:txBody>
      </p:sp>
      <p:grpSp>
        <p:nvGrpSpPr>
          <p:cNvPr id="3109" name="Google Shape;3109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6" name="Google Shape;3116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8" name="Google Shape;3118;p66"/>
          <p:cNvPicPr preferRelativeResize="0"/>
          <p:nvPr/>
        </p:nvPicPr>
        <p:blipFill rotWithShape="1">
          <a:blip r:embed="rId3"/>
          <a:srcRect l="25537" t="7152" r="23467" b="5838"/>
          <a:stretch>
            <a:fillRect/>
          </a:stretch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/>
          <p:cNvPicPr preferRelativeResize="0"/>
          <p:nvPr/>
        </p:nvPicPr>
        <p:blipFill rotWithShape="1">
          <a:blip r:embed="rId4"/>
          <a:srcRect l="15236" r="10474"/>
          <a:stretch>
            <a:fillRect/>
          </a:stretch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unnamed (1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480" y="1348105"/>
            <a:ext cx="3385185" cy="338518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-225540" y="1959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RMVPE</a:t>
            </a:r>
          </a:p>
        </p:txBody>
      </p:sp>
      <p:sp>
        <p:nvSpPr>
          <p:cNvPr id="3108" name="Google Shape;3108;p66"/>
          <p:cNvSpPr txBox="1">
            <a:spLocks noGrp="1"/>
          </p:cNvSpPr>
          <p:nvPr>
            <p:ph type="subTitle" idx="2"/>
          </p:nvPr>
        </p:nvSpPr>
        <p:spPr>
          <a:xfrm>
            <a:off x="548724" y="1030394"/>
            <a:ext cx="5323331" cy="401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🔹</a:t>
            </a:r>
            <a:r>
              <a:rPr lang="en-US" altLang="en-US"/>
              <a:t> RMVPE is an AI model specialized in audio.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1"/>
              <a:t>🎯</a:t>
            </a:r>
            <a:r>
              <a:rPr lang="en-US" altLang="en-US" sz="1600" b="1"/>
              <a:t> What does it do?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It analyzes audio and calculates the fundamental frequency (F0) —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This tells us how high or low the pitch is at every moment.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📊</a:t>
            </a:r>
            <a:r>
              <a:rPr lang="en-US" altLang="en-US" sz="1600" b="1"/>
              <a:t> Why is it important?</a:t>
            </a: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Because it helps other models understand audio more easily.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It’s useful for tasks like: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Speaker identification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Audio enhancement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/>
          </a:p>
        </p:txBody>
      </p:sp>
      <p:pic>
        <p:nvPicPr>
          <p:cNvPr id="3118" name="Google Shape;3118;p66"/>
          <p:cNvPicPr preferRelativeResize="0"/>
          <p:nvPr/>
        </p:nvPicPr>
        <p:blipFill rotWithShape="1">
          <a:blip r:embed="rId3">
            <a:lum contrast="-78000"/>
          </a:blip>
          <a:srcRect l="25537" t="7152" r="23467" b="5838"/>
          <a:stretch>
            <a:fillRect/>
          </a:stretch>
        </p:blipFill>
        <p:spPr>
          <a:xfrm>
            <a:off x="3626460" y="3803766"/>
            <a:ext cx="945540" cy="85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66"/>
          <p:cNvPicPr preferRelativeResize="0"/>
          <p:nvPr/>
        </p:nvPicPr>
        <p:blipFill rotWithShape="1">
          <a:blip r:embed="rId4"/>
          <a:srcRect l="15236" r="10474"/>
          <a:stretch>
            <a:fillRect/>
          </a:stretch>
        </p:blipFill>
        <p:spPr>
          <a:xfrm rot="1220421">
            <a:off x="7259584" y="178926"/>
            <a:ext cx="1143893" cy="97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580" y="1383034"/>
            <a:ext cx="2582293" cy="255210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84" y="490458"/>
            <a:ext cx="8603832" cy="401463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899160" y="267970"/>
            <a:ext cx="6708775" cy="248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What happens during execution?</a:t>
            </a: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4"/>
          <a:srcRect l="18647" t="7960" r="8852" b="8336"/>
          <a:stretch>
            <a:fillRect/>
          </a:stretch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" name="Table 28"/>
          <p:cNvGraphicFramePr/>
          <p:nvPr>
            <p:custDataLst>
              <p:tags r:id="rId1"/>
            </p:custDataLst>
          </p:nvPr>
        </p:nvGraphicFramePr>
        <p:xfrm>
          <a:off x="640080" y="1579245"/>
          <a:ext cx="7863840" cy="2842260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2621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1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9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Folder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When is it used?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>
                            <a:innerShdw blurRad="63500" dist="50800" dir="13500000">
                              <a:srgbClr val="000000">
                                <a:alpha val="50000"/>
                              </a:srgbClr>
                            </a:innerShdw>
                          </a:effectLst>
                        </a:rPr>
                        <a:t>What happens in it?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RAW_DIR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At the beginning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Loads original .wav files from here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PROC_DIR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After audio processing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Stores the cleaned and resampled version of each audio file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FEAT_DIR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After WavLM feature extraction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Saves .pt files containing extracted features for each audio file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9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F0_DIR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After F0 extraction using RMVPE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Saves .pt files containing the F0 (pitch) values for each audio file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47"/>
          <p:cNvSpPr txBox="1">
            <a:spLocks noGrp="1"/>
          </p:cNvSpPr>
          <p:nvPr>
            <p:ph type="title"/>
          </p:nvPr>
        </p:nvSpPr>
        <p:spPr>
          <a:xfrm>
            <a:off x="467468" y="47464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400"/>
              <a:t>Processing Each Audio File:</a:t>
            </a:r>
          </a:p>
        </p:txBody>
      </p:sp>
      <p:sp>
        <p:nvSpPr>
          <p:cNvPr id="1619" name="Google Shape;1619;p47"/>
          <p:cNvSpPr txBox="1">
            <a:spLocks noGrp="1"/>
          </p:cNvSpPr>
          <p:nvPr>
            <p:ph type="subTitle" idx="1"/>
          </p:nvPr>
        </p:nvSpPr>
        <p:spPr>
          <a:xfrm>
            <a:off x="-108477" y="1293077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/>
              <a:t>Convert the audio to mono (single channel).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/>
              <a:t>Resample it to the target sample rate.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/>
              <a:t>Normalize the volume to make it clean and consistent.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200"/>
              <a:t>Save the processed audio to a specific folder.</a:t>
            </a:r>
          </a:p>
        </p:txBody>
      </p:sp>
      <p:sp>
        <p:nvSpPr>
          <p:cNvPr id="1620" name="Google Shape;1620;p47"/>
          <p:cNvSpPr txBox="1">
            <a:spLocks noGrp="1"/>
          </p:cNvSpPr>
          <p:nvPr>
            <p:ph type="title" idx="2"/>
          </p:nvPr>
        </p:nvSpPr>
        <p:spPr>
          <a:xfrm>
            <a:off x="4139728" y="2079960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/>
              <a:t>Feature Extraction:</a:t>
            </a:r>
          </a:p>
        </p:txBody>
      </p:sp>
      <p:sp>
        <p:nvSpPr>
          <p:cNvPr id="1621" name="Google Shape;1621;p47"/>
          <p:cNvSpPr txBox="1">
            <a:spLocks noGrp="1"/>
          </p:cNvSpPr>
          <p:nvPr>
            <p:ph type="subTitle" idx="3"/>
          </p:nvPr>
        </p:nvSpPr>
        <p:spPr>
          <a:xfrm>
            <a:off x="4067973" y="2748538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Use WavLM to analyze the audio and convert it into smart features (a numeric representation of the voice).</a:t>
            </a:r>
          </a:p>
        </p:txBody>
      </p:sp>
      <p:sp>
        <p:nvSpPr>
          <p:cNvPr id="1622" name="Google Shape;1622;p47"/>
          <p:cNvSpPr txBox="1">
            <a:spLocks noGrp="1"/>
          </p:cNvSpPr>
          <p:nvPr>
            <p:ph type="title" idx="4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800"/>
              <a:t>Pitch Extraction:</a:t>
            </a:r>
          </a:p>
        </p:txBody>
      </p:sp>
      <p:sp>
        <p:nvSpPr>
          <p:cNvPr id="1623" name="Google Shape;1623;p47"/>
          <p:cNvSpPr txBox="1">
            <a:spLocks noGrp="1"/>
          </p:cNvSpPr>
          <p:nvPr>
            <p:ph type="subTitle" idx="5"/>
          </p:nvPr>
        </p:nvSpPr>
        <p:spPr>
          <a:xfrm>
            <a:off x="713213" y="4156375"/>
            <a:ext cx="4696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400"/>
              <a:t>Use RMVPE to calculate the fundamental frequency (F0) — basically, how high or low the voice is at each moment.</a:t>
            </a:r>
          </a:p>
        </p:txBody>
      </p:sp>
      <p:grpSp>
        <p:nvGrpSpPr>
          <p:cNvPr id="1624" name="Google Shape;1624;p47"/>
          <p:cNvGrpSpPr/>
          <p:nvPr/>
        </p:nvGrpSpPr>
        <p:grpSpPr>
          <a:xfrm>
            <a:off x="1370750" y="2466425"/>
            <a:ext cx="76825" cy="76800"/>
            <a:chOff x="3104875" y="1099400"/>
            <a:chExt cx="76825" cy="76800"/>
          </a:xfrm>
        </p:grpSpPr>
        <p:sp>
          <p:nvSpPr>
            <p:cNvPr id="1625" name="Google Shape;1625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7"/>
          <p:cNvGrpSpPr/>
          <p:nvPr/>
        </p:nvGrpSpPr>
        <p:grpSpPr>
          <a:xfrm>
            <a:off x="6199150" y="861750"/>
            <a:ext cx="76825" cy="76800"/>
            <a:chOff x="3104875" y="1099400"/>
            <a:chExt cx="76825" cy="76800"/>
          </a:xfrm>
        </p:grpSpPr>
        <p:sp>
          <p:nvSpPr>
            <p:cNvPr id="1628" name="Google Shape;1628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47"/>
          <p:cNvGrpSpPr/>
          <p:nvPr/>
        </p:nvGrpSpPr>
        <p:grpSpPr>
          <a:xfrm>
            <a:off x="7823013" y="3685825"/>
            <a:ext cx="76825" cy="76800"/>
            <a:chOff x="3104875" y="1099400"/>
            <a:chExt cx="76825" cy="76800"/>
          </a:xfrm>
        </p:grpSpPr>
        <p:sp>
          <p:nvSpPr>
            <p:cNvPr id="1631" name="Google Shape;1631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3" name="Google Shape;1633;p47"/>
          <p:cNvPicPr preferRelativeResize="0"/>
          <p:nvPr/>
        </p:nvPicPr>
        <p:blipFill rotWithShape="1">
          <a:blip r:embed="rId3"/>
          <a:srcRect l="24331" t="5721" r="23342" b="4591"/>
          <a:stretch>
            <a:fillRect/>
          </a:stretch>
        </p:blipFill>
        <p:spPr>
          <a:xfrm rot="2268302">
            <a:off x="6932737" y="47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7"/>
          <p:cNvPicPr preferRelativeResize="0"/>
          <p:nvPr/>
        </p:nvPicPr>
        <p:blipFill rotWithShape="1">
          <a:blip r:embed="rId4"/>
          <a:srcRect l="15236" r="10474"/>
          <a:stretch>
            <a:fillRect/>
          </a:stretch>
        </p:blipFill>
        <p:spPr>
          <a:xfrm rot="-6939186">
            <a:off x="6623786" y="554667"/>
            <a:ext cx="1320683" cy="118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Google Shape;1635;p47"/>
          <p:cNvPicPr preferRelativeResize="0"/>
          <p:nvPr/>
        </p:nvPicPr>
        <p:blipFill rotWithShape="1">
          <a:blip r:embed="rId5"/>
          <a:srcRect l="22009" r="18455"/>
          <a:stretch>
            <a:fillRect/>
          </a:stretch>
        </p:blipFill>
        <p:spPr>
          <a:xfrm rot="1203247">
            <a:off x="3230880" y="2868295"/>
            <a:ext cx="592455" cy="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47"/>
          <p:cNvPicPr preferRelativeResize="0"/>
          <p:nvPr/>
        </p:nvPicPr>
        <p:blipFill rotWithShape="1">
          <a:blip r:embed="rId6"/>
          <a:srcRect l="18647" t="7960" r="8852" b="8336"/>
          <a:stretch>
            <a:fillRect/>
          </a:stretch>
        </p:blipFill>
        <p:spPr>
          <a:xfrm rot="-1406513">
            <a:off x="6088380" y="3624580"/>
            <a:ext cx="1052830" cy="629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11625" y="771563"/>
            <a:ext cx="4528800" cy="365700"/>
          </a:xfrm>
        </p:spPr>
        <p:txBody>
          <a:bodyPr/>
          <a:lstStyle/>
          <a:p>
            <a:r>
              <a:rPr lang="en-US" altLang="en-US"/>
              <a:t> </a:t>
            </a:r>
            <a:r>
              <a:rPr lang="en-US" altLang="en-US" sz="4000" b="1"/>
              <a:t>Final Output:</a:t>
            </a:r>
            <a:endParaRPr lang="en-US" altLang="en-US" sz="4400" b="1"/>
          </a:p>
          <a:p>
            <a:endParaRPr lang="en-US" altLang="en-US" sz="4400" b="1"/>
          </a:p>
          <a:p>
            <a:r>
              <a:rPr lang="en-US" altLang="en-US" b="1"/>
              <a:t>For each input .wav file, you get:</a:t>
            </a:r>
          </a:p>
          <a:p>
            <a:endParaRPr lang="en-US" altLang="en-US"/>
          </a:p>
          <a:p>
            <a:r>
              <a:rPr lang="en-US" altLang="en-US"/>
              <a:t>A cleaned audio file</a:t>
            </a:r>
          </a:p>
          <a:p>
            <a:endParaRPr lang="en-US" altLang="en-US"/>
          </a:p>
          <a:p>
            <a:r>
              <a:rPr lang="en-US" altLang="en-US"/>
              <a:t>A feature representation of the voice</a:t>
            </a:r>
          </a:p>
          <a:p>
            <a:endParaRPr lang="en-US" altLang="en-US"/>
          </a:p>
          <a:p>
            <a:r>
              <a:rPr lang="en-US" altLang="en-US"/>
              <a:t>The pitch (F0)</a:t>
            </a:r>
          </a:p>
          <a:p>
            <a:endParaRPr lang="en-US" altLang="en-US"/>
          </a:p>
          <a:p>
            <a:r>
              <a:rPr lang="en-US" altLang="en-US"/>
              <a:t>All ready for voice-related projects like </a:t>
            </a:r>
            <a:r>
              <a:rPr lang="en-US" altLang="en-US" u="sng"/>
              <a:t>training models, voice conversion, or enhancement.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660" y="411480"/>
            <a:ext cx="3602990" cy="45313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1565910" y="539750"/>
            <a:ext cx="574548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>
                <a:sym typeface="+mn-ea"/>
              </a:rPr>
              <a:t> Stage </a:t>
            </a:r>
            <a:r>
              <a:rPr lang="ar-JO">
                <a:sym typeface="+mn-ea"/>
              </a:rPr>
              <a:t>-3</a:t>
            </a:r>
            <a:r>
              <a:rPr lang="en-US" altLang="ar-JO">
                <a:sym typeface="+mn-ea"/>
              </a:rPr>
              <a:t>detection </a:t>
            </a:r>
            <a:endParaRPr lang="en-US" altLang="ar-JO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sym typeface="+mn-ea"/>
            </a:endParaRPr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/>
          <a:srcRect l="18647" t="7960" r="8852" b="8336"/>
          <a:stretch>
            <a:fillRect/>
          </a:stretch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3"/>
          <p:cNvSpPr txBox="1"/>
          <p:nvPr/>
        </p:nvSpPr>
        <p:spPr>
          <a:xfrm>
            <a:off x="107315" y="1564005"/>
            <a:ext cx="545338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>
                <a:solidFill>
                  <a:schemeClr val="tx1"/>
                </a:solidFill>
              </a:rPr>
              <a:t>The code prepares audio data (real or fake) in a way that helps the model learn to distinguish between them using </a:t>
            </a:r>
            <a:r>
              <a:rPr lang="en-US" altLang="en-US" sz="2000" u="sng">
                <a:solidFill>
                  <a:schemeClr val="accent3">
                    <a:lumMod val="85000"/>
                  </a:schemeClr>
                </a:solidFill>
              </a:rPr>
              <a:t>Mel Spectrogram representations</a:t>
            </a:r>
            <a:r>
              <a:rPr lang="en-US" altLang="en-US" sz="2000">
                <a:solidFill>
                  <a:schemeClr val="tx1"/>
                </a:solidFill>
              </a:rPr>
              <a:t>, with the possibility of improving the model through some random audio augmentations during loading.</a:t>
            </a:r>
          </a:p>
        </p:txBody>
      </p:sp>
      <p:pic>
        <p:nvPicPr>
          <p:cNvPr id="2" name="Picture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800" y="3220085"/>
            <a:ext cx="3804285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7315" y="123190"/>
            <a:ext cx="9244330" cy="14414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9245" y="411480"/>
            <a:ext cx="6303010" cy="39363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28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Mel Spectrogram works as follows:</a:t>
            </a:r>
          </a:p>
          <a:p>
            <a:endParaRPr lang="en-US" altLang="zh-CN" sz="28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indent="0">
              <a:buNone/>
            </a:pPr>
            <a:r>
              <a:rPr lang="ar-JO" altLang="en-US" sz="1600">
                <a:solidFill>
                  <a:schemeClr val="tx1"/>
                </a:solidFill>
              </a:rPr>
              <a:t>1</a:t>
            </a:r>
            <a:r>
              <a:rPr lang="en-US" altLang="en-US" sz="1600">
                <a:solidFill>
                  <a:schemeClr val="tx1"/>
                </a:solidFill>
              </a:rPr>
              <a:t>-</a:t>
            </a:r>
            <a:r>
              <a:rPr lang="en-US" altLang="zh-CN" sz="1600">
                <a:solidFill>
                  <a:schemeClr val="tx1"/>
                </a:solidFill>
              </a:rPr>
              <a:t>Split the audio into small time frames (e.g., every 25 milliseconds).</a:t>
            </a:r>
          </a:p>
          <a:p>
            <a:pPr>
              <a:buAutoNum type="arabicPeriod"/>
            </a:pPr>
            <a:endParaRPr lang="en-US" altLang="zh-CN" sz="160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altLang="zh-CN" sz="1600">
                <a:solidFill>
                  <a:schemeClr val="tx1"/>
                </a:solidFill>
              </a:rPr>
              <a:t>2-Transform each frame into frequency components using the Fourier Transform (FFT).</a:t>
            </a:r>
          </a:p>
          <a:p>
            <a:pPr>
              <a:buAutoNum type="arabicPeriod"/>
            </a:pPr>
            <a:endParaRPr lang="en-US" altLang="zh-CN" sz="160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altLang="zh-CN" sz="1600">
                <a:solidFill>
                  <a:schemeClr val="tx1"/>
                </a:solidFill>
              </a:rPr>
              <a:t>3-Map the frequencies onto the Mel scale, which mimics human hearing by focusing more on lower frequencies.</a:t>
            </a:r>
          </a:p>
          <a:p>
            <a:pPr>
              <a:buAutoNum type="arabicPeriod"/>
            </a:pPr>
            <a:endParaRPr lang="en-US" altLang="zh-CN" sz="1600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altLang="zh-CN" sz="1600">
                <a:solidFill>
                  <a:schemeClr val="tx1"/>
                </a:solidFill>
              </a:rPr>
              <a:t>4-Calculate the energy (intensity) of each frequency band and convert it into a logarithmic scale (decibels).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470" y="1800860"/>
            <a:ext cx="2506980" cy="27546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7315" y="123190"/>
            <a:ext cx="9244330" cy="14414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altLang="zh-CN" sz="1600">
              <a:solidFill>
                <a:schemeClr val="tx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309245" y="411480"/>
            <a:ext cx="5546090" cy="41960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zh-CN" altLang="en-US" sz="1600">
                <a:solidFill>
                  <a:schemeClr val="tx1"/>
                </a:solidFill>
              </a:rPr>
              <a:t>🔁</a:t>
            </a:r>
            <a:r>
              <a:rPr lang="en-US" altLang="en-US" sz="1600">
                <a:solidFill>
                  <a:schemeClr val="tx1"/>
                </a:solidFill>
              </a:rPr>
              <a:t> </a:t>
            </a:r>
            <a:r>
              <a:rPr lang="en-US" altLang="en-US" sz="20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result is a 2D matrix (like an image) that represents:</a:t>
            </a:r>
            <a:endParaRPr lang="en-US" altLang="en-US" sz="2000" b="1">
              <a:solidFill>
                <a:schemeClr val="tx1"/>
              </a:solidFill>
            </a:endParaRPr>
          </a:p>
          <a:p>
            <a:endParaRPr lang="en-US" altLang="en-US" sz="2000" b="1">
              <a:solidFill>
                <a:schemeClr val="tx1"/>
              </a:solidFill>
            </a:endParaRPr>
          </a:p>
          <a:p>
            <a:r>
              <a:rPr lang="ar-JO" altLang="en-US" sz="1600">
                <a:solidFill>
                  <a:schemeClr val="tx1"/>
                </a:solidFill>
              </a:rPr>
              <a:t>1</a:t>
            </a:r>
            <a:r>
              <a:rPr lang="en-US" altLang="en-US" sz="1600">
                <a:solidFill>
                  <a:schemeClr val="tx1"/>
                </a:solidFill>
              </a:rPr>
              <a:t>-Horizontal axis: Time</a:t>
            </a:r>
          </a:p>
          <a:p>
            <a:endParaRPr lang="en-US" altLang="en-US" sz="1600">
              <a:solidFill>
                <a:schemeClr val="tx1"/>
              </a:solidFill>
            </a:endParaRPr>
          </a:p>
          <a:p>
            <a:r>
              <a:rPr lang="en-US" altLang="en-US" sz="1600">
                <a:solidFill>
                  <a:schemeClr val="tx1"/>
                </a:solidFill>
              </a:rPr>
              <a:t>2-Vertical axis: Mel frequencies</a:t>
            </a:r>
          </a:p>
          <a:p>
            <a:endParaRPr lang="en-US" altLang="en-US" sz="1600">
              <a:solidFill>
                <a:schemeClr val="tx1"/>
              </a:solidFill>
            </a:endParaRPr>
          </a:p>
          <a:p>
            <a:r>
              <a:rPr lang="en-US" altLang="en-US" sz="1600">
                <a:solidFill>
                  <a:schemeClr val="tx1"/>
                </a:solidFill>
              </a:rPr>
              <a:t>3-Values in the matrix: Intensity of the sound</a:t>
            </a:r>
          </a:p>
          <a:p>
            <a:endParaRPr lang="en-US" altLang="en-US" sz="1600">
              <a:solidFill>
                <a:schemeClr val="tx1"/>
              </a:solidFill>
            </a:endParaRPr>
          </a:p>
          <a:p>
            <a:r>
              <a:rPr lang="en-US" altLang="en-US" sz="1600">
                <a:solidFill>
                  <a:schemeClr val="tx1"/>
                </a:solidFill>
              </a:rPr>
              <a:t>**This representation acts as a "visual image of sound", allowing the model to learn meaningful patterns effectively.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80" y="640715"/>
            <a:ext cx="3114040" cy="39668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460" y="411480"/>
            <a:ext cx="8069580" cy="572770"/>
          </a:xfrm>
        </p:spPr>
        <p:txBody>
          <a:bodyPr/>
          <a:lstStyle/>
          <a:p>
            <a:pPr algn="l"/>
            <a:r>
              <a:rPr lang="en-US" altLang="en-US" sz="1800"/>
              <a:t>We use the Mel Spectrogram because it's one of the most effective representations of audio for helping AI models understand and analyze sound. Here's why: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79705" y="1563370"/>
            <a:ext cx="8996680" cy="26009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ct val="60000"/>
              </a:spcAft>
            </a:pPr>
            <a:r>
              <a:rPr lang="en-US" altLang="zh-CN" sz="2000" b="1">
                <a:solidFill>
                  <a:schemeClr val="tx1"/>
                </a:solidFill>
              </a:rPr>
              <a:t>✅ 1. Mimics Human Hearing</a:t>
            </a:r>
          </a:p>
          <a:p>
            <a:r>
              <a:rPr lang="en-US" altLang="zh-CN">
                <a:solidFill>
                  <a:schemeClr val="tx1"/>
                </a:solidFill>
              </a:rPr>
              <a:t>The Mel scale focuses on frequencies that humans hear more clearly (especially in speech).</a:t>
            </a:r>
          </a:p>
          <a:p>
            <a:r>
              <a:rPr lang="en-US" altLang="zh-CN">
                <a:solidFill>
                  <a:schemeClr val="tx1"/>
                </a:solidFill>
              </a:rPr>
              <a:t> This helps the model "learn like a human" and identify meaningful differences.</a:t>
            </a:r>
          </a:p>
          <a:p>
            <a:pPr>
              <a:spcAft>
                <a:spcPct val="60000"/>
              </a:spcAft>
            </a:pPr>
            <a:r>
              <a:rPr lang="en-US" altLang="zh-CN" sz="2000" b="1">
                <a:solidFill>
                  <a:schemeClr val="tx1"/>
                </a:solidFill>
              </a:rPr>
              <a:t>✅ 2. Converts Audio into an Image</a:t>
            </a:r>
          </a:p>
          <a:p>
            <a:r>
              <a:rPr lang="en-US" altLang="zh-CN">
                <a:solidFill>
                  <a:schemeClr val="tx1"/>
                </a:solidFill>
              </a:rPr>
              <a:t>Modern models (like CNNs) are very good at processing images.</a:t>
            </a:r>
          </a:p>
          <a:p>
            <a:r>
              <a:rPr lang="en-US" altLang="zh-CN">
                <a:solidFill>
                  <a:schemeClr val="tx1"/>
                </a:solidFill>
              </a:rPr>
              <a:t> By turning sound into a visual representation (Mel Spectrogram), the model can recognize audio patterns such as:</a:t>
            </a:r>
          </a:p>
          <a:p>
            <a:endParaRPr lang="en-US" altLang="zh-CN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>
                <a:solidFill>
                  <a:schemeClr val="tx1"/>
                </a:solidFill>
              </a:rPr>
              <a:t>Who is speaking?</a:t>
            </a:r>
          </a:p>
          <a:p>
            <a:pPr>
              <a:buFont typeface="Arial" panose="020B0604020202020204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>
                <a:solidFill>
                  <a:schemeClr val="tx1"/>
                </a:solidFill>
              </a:rPr>
              <a:t>Is the voice real or fake?</a:t>
            </a:r>
          </a:p>
          <a:p>
            <a:pPr>
              <a:buFont typeface="Arial" panose="020B0604020202020204"/>
              <a:buChar char="•"/>
            </a:pPr>
            <a:endParaRPr lang="en-US" altLang="zh-CN">
              <a:solidFill>
                <a:schemeClr val="tx1"/>
              </a:solidFill>
            </a:endParaRPr>
          </a:p>
          <a:p>
            <a:pPr>
              <a:buFont typeface="Arial" panose="020B0604020202020204"/>
              <a:buChar char="•"/>
            </a:pPr>
            <a:r>
              <a:rPr lang="en-US" altLang="zh-CN">
                <a:solidFill>
                  <a:schemeClr val="tx1"/>
                </a:solidFill>
              </a:rPr>
              <a:t>What word was spoken?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486680" y="1002347"/>
            <a:ext cx="8021955" cy="31388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spcAft>
                <a:spcPct val="60000"/>
              </a:spcAft>
            </a:pPr>
            <a:r>
              <a:rPr lang="en-US" altLang="zh-CN" sz="2000" b="1">
                <a:solidFill>
                  <a:schemeClr val="tx1"/>
                </a:solidFill>
              </a:rPr>
              <a:t> 3. Shows Frequency Changes Over Time</a:t>
            </a:r>
          </a:p>
          <a:p>
            <a:r>
              <a:rPr lang="en-US" altLang="zh-CN">
                <a:solidFill>
                  <a:schemeClr val="tx1"/>
                </a:solidFill>
              </a:rPr>
              <a:t>The Mel Spectrogram displays how tones and frequencies evolve over time,</a:t>
            </a:r>
          </a:p>
          <a:p>
            <a:r>
              <a:rPr lang="en-US" altLang="zh-CN">
                <a:solidFill>
                  <a:schemeClr val="tx1"/>
                </a:solidFill>
              </a:rPr>
              <a:t> which is essential because sound is constantly changing, and the model needs to capture that dynamic behavior.</a:t>
            </a:r>
          </a:p>
          <a:p>
            <a:endParaRPr lang="en-US" altLang="zh-CN">
              <a:solidFill>
                <a:schemeClr val="tx1"/>
              </a:solidFill>
            </a:endParaRPr>
          </a:p>
          <a:p>
            <a:pPr>
              <a:spcAft>
                <a:spcPct val="60000"/>
              </a:spcAft>
            </a:pPr>
            <a:r>
              <a:rPr lang="en-US" altLang="zh-CN" sz="2000" b="1">
                <a:solidFill>
                  <a:schemeClr val="tx1"/>
                </a:solidFill>
              </a:rPr>
              <a:t> 4. More Stable and Easier to Learn From</a:t>
            </a:r>
          </a:p>
          <a:p>
            <a:r>
              <a:rPr lang="en-US" altLang="zh-CN">
                <a:solidFill>
                  <a:schemeClr val="tx1"/>
                </a:solidFill>
              </a:rPr>
              <a:t>Compared to raw waveforms, spectrograms are more structured and easier for the model to learn useful features from.</a:t>
            </a: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ar-JO" altLang="en-US">
                <a:solidFill>
                  <a:schemeClr val="tx1"/>
                </a:solidFill>
              </a:rPr>
              <a:t>***</a:t>
            </a:r>
            <a:r>
              <a:rPr lang="en-US" altLang="zh-CN" u="sng">
                <a:solidFill>
                  <a:schemeClr val="tx1"/>
                </a:solidFill>
              </a:rPr>
              <a:t>The Mel Spectrogram transforms sound into a smart visual format that highlights important information in a way similar to how humans perceive it. This helps models learn faster and more accurately.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F331D66E-AEDA-DD73-136B-C0D0BAFA9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8674C093-918D-4C9B-C516-771BBEF50C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74939" y="129185"/>
            <a:ext cx="17436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D6362D93-7A50-6EA6-C7FA-67AEA8160A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6825BCBC-7AA2-5156-AEEA-22586173D9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DC241803-2963-1DC9-BCA1-D2A70DC2465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BF2F3BC7-D7E9-9CA8-1560-17A5B5AEC4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939" y="1046648"/>
            <a:ext cx="5639095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Voice Converter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8FB6-2BCA-5E1B-2965-5805378F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24" y="-1"/>
            <a:ext cx="35517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Everything To Know About Deepfake Voice | Veritone Voice">
            <a:extLst>
              <a:ext uri="{FF2B5EF4-FFF2-40B4-BE49-F238E27FC236}">
                <a16:creationId xmlns:a16="http://schemas.microsoft.com/office/drawing/2014/main" id="{2722C7E3-8B97-B3CA-328F-FB8F37D45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71" y="2338056"/>
            <a:ext cx="4563896" cy="23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150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6">
          <a:extLst>
            <a:ext uri="{FF2B5EF4-FFF2-40B4-BE49-F238E27FC236}">
              <a16:creationId xmlns:a16="http://schemas.microsoft.com/office/drawing/2014/main" id="{4E10E6EF-2747-AD82-295E-C62593F53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41">
            <a:extLst>
              <a:ext uri="{FF2B5EF4-FFF2-40B4-BE49-F238E27FC236}">
                <a16:creationId xmlns:a16="http://schemas.microsoft.com/office/drawing/2014/main" id="{9A7C9242-810B-4D1F-5840-D960335A6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7720" y="424645"/>
            <a:ext cx="5258789" cy="7659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 </a:t>
            </a:r>
            <a:r>
              <a:rPr lang="en-US" sz="3000" dirty="0"/>
              <a:t>Our Solution: AI-Based Voice Conversion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1328;p39">
            <a:extLst>
              <a:ext uri="{FF2B5EF4-FFF2-40B4-BE49-F238E27FC236}">
                <a16:creationId xmlns:a16="http://schemas.microsoft.com/office/drawing/2014/main" id="{C4618542-A146-A950-0C10-777094BFC931}"/>
              </a:ext>
            </a:extLst>
          </p:cNvPr>
          <p:cNvSpPr txBox="1">
            <a:spLocks/>
          </p:cNvSpPr>
          <p:nvPr/>
        </p:nvSpPr>
        <p:spPr>
          <a:xfrm>
            <a:off x="202472" y="1727767"/>
            <a:ext cx="3864800" cy="2873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AE" sz="1800" dirty="0">
                <a:solidFill>
                  <a:schemeClr val="tx1"/>
                </a:solidFill>
              </a:rPr>
              <a:t>Our system enables a speaker to </a:t>
            </a:r>
            <a:r>
              <a:rPr lang="en-AE" sz="1800" b="1" dirty="0">
                <a:solidFill>
                  <a:schemeClr val="tx1"/>
                </a:solidFill>
              </a:rPr>
              <a:t>transform their voice</a:t>
            </a:r>
            <a:r>
              <a:rPr lang="en-AE" sz="1800" dirty="0">
                <a:solidFill>
                  <a:schemeClr val="tx1"/>
                </a:solidFill>
              </a:rPr>
              <a:t> into another speaker’s voice by training on a </a:t>
            </a:r>
            <a:r>
              <a:rPr lang="en-AE" sz="1800" b="1" dirty="0">
                <a:solidFill>
                  <a:schemeClr val="tx1"/>
                </a:solidFill>
              </a:rPr>
              <a:t>target voice reference</a:t>
            </a:r>
            <a:r>
              <a:rPr lang="en-AE" sz="180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Stages: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Audio Preprocessing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Extraction</a:t>
            </a: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3.HiFi-GAN Training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Conversion (Inference)</a:t>
            </a:r>
            <a:endParaRPr lang="en-AE" sz="1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ow to spot a deepfake - SoSafe">
            <a:extLst>
              <a:ext uri="{FF2B5EF4-FFF2-40B4-BE49-F238E27FC236}">
                <a16:creationId xmlns:a16="http://schemas.microsoft.com/office/drawing/2014/main" id="{A818CF65-E499-FE5C-7879-97BDEA99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686" y="2094716"/>
            <a:ext cx="3824951" cy="191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787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1DE6ACE-ECC6-D2E9-73C4-A7AA5BCFB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031" y="153654"/>
            <a:ext cx="5160387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stage1:Audio Preprocessing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FAB3F84-5D3D-0534-983A-69ECF8F49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93" y="576838"/>
            <a:ext cx="81900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Prepare raw audio for feature extraction and model input by cleaning, normalizing, and segmenting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08119-C4D8-B79A-1090-591AE130C1FC}"/>
              </a:ext>
            </a:extLst>
          </p:cNvPr>
          <p:cNvSpPr txBox="1"/>
          <p:nvPr/>
        </p:nvSpPr>
        <p:spPr>
          <a:xfrm>
            <a:off x="123610" y="1465836"/>
            <a:ext cx="507250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E" sz="2800" b="1" dirty="0">
                <a:solidFill>
                  <a:schemeClr val="accent3"/>
                </a:solidFill>
              </a:rPr>
              <a:t> Steps Involved</a:t>
            </a:r>
          </a:p>
          <a:p>
            <a:r>
              <a:rPr lang="en-AE" sz="2800" b="1" dirty="0">
                <a:solidFill>
                  <a:schemeClr val="accent3"/>
                </a:solidFill>
              </a:rPr>
              <a:t>1.Mono Conversion</a:t>
            </a:r>
            <a:br>
              <a:rPr lang="en-AE" sz="2800" dirty="0">
                <a:solidFill>
                  <a:schemeClr val="accent3"/>
                </a:solidFill>
              </a:rPr>
            </a:br>
            <a:r>
              <a:rPr lang="en-AE" sz="2800" b="1" dirty="0">
                <a:solidFill>
                  <a:schemeClr val="accent3"/>
                </a:solidFill>
              </a:rPr>
              <a:t>2.Volume Normalization</a:t>
            </a:r>
            <a:br>
              <a:rPr lang="en-AE" sz="2800" dirty="0">
                <a:solidFill>
                  <a:schemeClr val="accent3"/>
                </a:solidFill>
              </a:rPr>
            </a:br>
            <a:r>
              <a:rPr lang="en-AE" sz="2800" b="1" dirty="0">
                <a:solidFill>
                  <a:schemeClr val="accent3"/>
                </a:solidFill>
              </a:rPr>
              <a:t>3.Silence Trimming</a:t>
            </a:r>
            <a:br>
              <a:rPr lang="en-AE" sz="2800" dirty="0">
                <a:solidFill>
                  <a:schemeClr val="accent3"/>
                </a:solidFill>
              </a:rPr>
            </a:br>
            <a:r>
              <a:rPr lang="en-AE" sz="2800" b="1" dirty="0">
                <a:solidFill>
                  <a:schemeClr val="accent3"/>
                </a:solidFill>
              </a:rPr>
              <a:t>4.Resampling</a:t>
            </a:r>
            <a:br>
              <a:rPr lang="en-AE" sz="2800" dirty="0">
                <a:solidFill>
                  <a:schemeClr val="accent3"/>
                </a:solidFill>
              </a:rPr>
            </a:br>
            <a:r>
              <a:rPr lang="en-AE" sz="2800" b="1" dirty="0">
                <a:solidFill>
                  <a:schemeClr val="accent3"/>
                </a:solidFill>
              </a:rPr>
              <a:t>5.Chunking into 6 Seconds</a:t>
            </a:r>
            <a:br>
              <a:rPr lang="en-AE" dirty="0">
                <a:solidFill>
                  <a:schemeClr val="accent3"/>
                </a:solidFill>
              </a:rPr>
            </a:br>
            <a:endParaRPr lang="en-AE" dirty="0"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DA5650-97E0-1632-C267-0C962DFA2E32}"/>
              </a:ext>
            </a:extLst>
          </p:cNvPr>
          <p:cNvSpPr txBox="1"/>
          <p:nvPr/>
        </p:nvSpPr>
        <p:spPr>
          <a:xfrm>
            <a:off x="5283200" y="1727446"/>
            <a:ext cx="4009572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2400" dirty="0">
                <a:solidFill>
                  <a:schemeClr val="accent3"/>
                </a:solidFill>
              </a:rPr>
              <a:t>Why Chunking Matters ?</a:t>
            </a:r>
          </a:p>
          <a:p>
            <a:r>
              <a:rPr lang="en-AE" sz="2400" dirty="0">
                <a:solidFill>
                  <a:schemeClr val="accent3"/>
                </a:solidFill>
              </a:rPr>
              <a:t>1.Ensures equal-sized model input.</a:t>
            </a:r>
          </a:p>
          <a:p>
            <a:endParaRPr lang="en-AE" sz="2400" dirty="0">
              <a:solidFill>
                <a:schemeClr val="accent3"/>
              </a:solidFill>
            </a:endParaRPr>
          </a:p>
          <a:p>
            <a:r>
              <a:rPr lang="en-AE" sz="2400" dirty="0">
                <a:solidFill>
                  <a:schemeClr val="accent3"/>
                </a:solidFill>
              </a:rPr>
              <a:t>2.Prevents GPU memory overload.</a:t>
            </a:r>
          </a:p>
          <a:p>
            <a:endParaRPr lang="en-AE" dirty="0">
              <a:solidFill>
                <a:schemeClr val="accent3"/>
              </a:solidFill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461B71-C640-D873-D017-EA990B702C1F}"/>
              </a:ext>
            </a:extLst>
          </p:cNvPr>
          <p:cNvCxnSpPr>
            <a:cxnSpLocks/>
          </p:cNvCxnSpPr>
          <p:nvPr/>
        </p:nvCxnSpPr>
        <p:spPr>
          <a:xfrm>
            <a:off x="5196114" y="1328057"/>
            <a:ext cx="0" cy="3334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286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A58A21-4F32-D334-61D5-11E8FB156236}"/>
              </a:ext>
            </a:extLst>
          </p:cNvPr>
          <p:cNvSpPr txBox="1"/>
          <p:nvPr/>
        </p:nvSpPr>
        <p:spPr>
          <a:xfrm>
            <a:off x="1390650" y="67272"/>
            <a:ext cx="6701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Stage2:Feature Extraction (</a:t>
            </a:r>
            <a:r>
              <a:rPr lang="en-US" sz="2400" dirty="0" err="1">
                <a:solidFill>
                  <a:schemeClr val="accent3"/>
                </a:solidFill>
              </a:rPr>
              <a:t>WavLM</a:t>
            </a:r>
            <a:r>
              <a:rPr lang="en-US" sz="2400" dirty="0">
                <a:solidFill>
                  <a:schemeClr val="accent3"/>
                </a:solidFill>
              </a:rPr>
              <a:t> + RMVPE)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FEABF-0519-4A54-7386-E1B54FF3C4AD}"/>
              </a:ext>
            </a:extLst>
          </p:cNvPr>
          <p:cNvSpPr txBox="1"/>
          <p:nvPr/>
        </p:nvSpPr>
        <p:spPr>
          <a:xfrm>
            <a:off x="208643" y="528937"/>
            <a:ext cx="65259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E" sz="1800" b="1" dirty="0">
                <a:solidFill>
                  <a:schemeClr val="accent3"/>
                </a:solidFill>
              </a:rPr>
              <a:t>Purpose:</a:t>
            </a:r>
          </a:p>
          <a:p>
            <a:r>
              <a:rPr lang="en-AE" sz="1800" dirty="0">
                <a:solidFill>
                  <a:schemeClr val="accent3"/>
                </a:solidFill>
              </a:rPr>
              <a:t>Extract deep voice characteristics that describe </a:t>
            </a:r>
            <a:r>
              <a:rPr lang="en-AE" sz="1800" b="1" dirty="0">
                <a:solidFill>
                  <a:schemeClr val="accent3"/>
                </a:solidFill>
              </a:rPr>
              <a:t>what is said</a:t>
            </a:r>
            <a:r>
              <a:rPr lang="en-AE" sz="1800" dirty="0">
                <a:solidFill>
                  <a:schemeClr val="accent3"/>
                </a:solidFill>
              </a:rPr>
              <a:t> and </a:t>
            </a:r>
            <a:r>
              <a:rPr lang="en-AE" sz="1800" b="1" dirty="0">
                <a:solidFill>
                  <a:schemeClr val="accent3"/>
                </a:solidFill>
              </a:rPr>
              <a:t>how it’s said</a:t>
            </a:r>
            <a:r>
              <a:rPr lang="en-AE" sz="1800" dirty="0">
                <a:solidFill>
                  <a:schemeClr val="accent3"/>
                </a:solidFill>
              </a:rPr>
              <a:t>.</a:t>
            </a:r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3469C38B-F835-B01D-7D78-F776B8B2D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85" y="1644238"/>
            <a:ext cx="516258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WavLM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Captures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 and acoustic features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speech.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Produces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768-dimensional vector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 frame.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244C10C6-C44F-A1C8-C187-BEE2A7E51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586" y="3029513"/>
            <a:ext cx="453752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RMVPE: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Specialized model to extract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pitch (F0)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Based on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U-Net +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BiGRU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Returns a 1D curve representing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intonation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(how high or low voice goes).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 is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smoothed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better synthesis.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56AFC616-56C4-68D1-0B2E-22F170C39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171" y="2182847"/>
            <a:ext cx="352268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Output: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Concatenated vector: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768 (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WavLM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+ 1 (F0)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769 dimensions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Saved as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.pt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tensor 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PyTorch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format) for both training and inference.</a:t>
            </a:r>
            <a:endParaRPr kumimoji="0" lang="en-US" altLang="en-US" sz="1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5231E0-B0ED-76CC-0966-0B58D3EEEB30}"/>
              </a:ext>
            </a:extLst>
          </p:cNvPr>
          <p:cNvCxnSpPr>
            <a:cxnSpLocks/>
          </p:cNvCxnSpPr>
          <p:nvPr/>
        </p:nvCxnSpPr>
        <p:spPr>
          <a:xfrm>
            <a:off x="5217885" y="1331480"/>
            <a:ext cx="0" cy="3334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4316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BA7492-BF9E-88E3-A6B1-F7E07C9F90D4}"/>
              </a:ext>
            </a:extLst>
          </p:cNvPr>
          <p:cNvSpPr txBox="1"/>
          <p:nvPr/>
        </p:nvSpPr>
        <p:spPr>
          <a:xfrm>
            <a:off x="2574426" y="101440"/>
            <a:ext cx="38191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Stage3:HiFi-GAN 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0D961-648B-AE2B-E534-F4523F12A279}"/>
              </a:ext>
            </a:extLst>
          </p:cNvPr>
          <p:cNvSpPr txBox="1"/>
          <p:nvPr/>
        </p:nvSpPr>
        <p:spPr>
          <a:xfrm>
            <a:off x="167597" y="744964"/>
            <a:ext cx="89097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E" sz="1600" b="1" dirty="0">
                <a:solidFill>
                  <a:schemeClr val="accent3"/>
                </a:solidFill>
              </a:rPr>
              <a:t>Purpose:</a:t>
            </a:r>
          </a:p>
          <a:p>
            <a:r>
              <a:rPr lang="en-AE" sz="1600" dirty="0">
                <a:solidFill>
                  <a:schemeClr val="accent3"/>
                </a:solidFill>
              </a:rPr>
              <a:t>Train a neural vocoder that learns to generate natural-sounding speech from extracted features.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93D81-B8CE-B373-3B26-0D060C567A6E}"/>
              </a:ext>
            </a:extLst>
          </p:cNvPr>
          <p:cNvSpPr txBox="1"/>
          <p:nvPr/>
        </p:nvSpPr>
        <p:spPr>
          <a:xfrm>
            <a:off x="292233" y="1540698"/>
            <a:ext cx="38951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 dirty="0">
                <a:solidFill>
                  <a:schemeClr val="accent3"/>
                </a:solidFill>
              </a:rPr>
              <a:t>Model Components:</a:t>
            </a:r>
          </a:p>
          <a:p>
            <a:pPr>
              <a:buNone/>
            </a:pPr>
            <a:r>
              <a:rPr lang="en-US" sz="1800" b="1" dirty="0">
                <a:solidFill>
                  <a:schemeClr val="accent3"/>
                </a:solidFill>
              </a:rPr>
              <a:t>1.Generator: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transposed convolutions</a:t>
            </a:r>
            <a:endParaRPr lang="en-US" sz="1800" dirty="0">
              <a:solidFill>
                <a:schemeClr val="accent3"/>
              </a:solidFill>
            </a:endParaRPr>
          </a:p>
          <a:p>
            <a:r>
              <a:rPr lang="en-US" sz="1800" b="1" dirty="0">
                <a:solidFill>
                  <a:schemeClr val="accent3"/>
                </a:solidFill>
              </a:rPr>
              <a:t>dilated residual blocks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Tanh activation</a:t>
            </a:r>
            <a:r>
              <a:rPr lang="en-US" sz="1800" dirty="0">
                <a:solidFill>
                  <a:schemeClr val="accent3"/>
                </a:solidFill>
              </a:rPr>
              <a:t> 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2.Discriminators: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MPD – Multi-Period Discriminator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MSD – Multi-Scale Discriminator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CAA34-F34A-5E4A-4F27-7BFADBEC0CE3}"/>
              </a:ext>
            </a:extLst>
          </p:cNvPr>
          <p:cNvSpPr txBox="1"/>
          <p:nvPr/>
        </p:nvSpPr>
        <p:spPr>
          <a:xfrm>
            <a:off x="4659087" y="1695977"/>
            <a:ext cx="44849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JO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Loss Functions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L1 Loss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STFT Loss</a:t>
            </a:r>
            <a:endParaRPr lang="en-US" alt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 Matching Loss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Adversarial Loss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OutputBest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checkpoint saved as: </a:t>
            </a:r>
            <a:r>
              <a:rPr lang="en-US" sz="1800" b="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hifigan_model_best.pth</a:t>
            </a:r>
            <a:endParaRPr lang="en-US" sz="1800" dirty="0">
              <a:solidFill>
                <a:schemeClr val="accent3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593FC6-4B36-E41C-F990-F2F12DE38574}"/>
              </a:ext>
            </a:extLst>
          </p:cNvPr>
          <p:cNvCxnSpPr>
            <a:cxnSpLocks/>
          </p:cNvCxnSpPr>
          <p:nvPr/>
        </p:nvCxnSpPr>
        <p:spPr>
          <a:xfrm>
            <a:off x="4397829" y="1534579"/>
            <a:ext cx="0" cy="30458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032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D6EB662-BBBE-97CD-49FC-35283F995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11" y="790776"/>
            <a:ext cx="7926377" cy="4197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DD510-ED5D-F4AC-17AE-22D6BB4041A4}"/>
              </a:ext>
            </a:extLst>
          </p:cNvPr>
          <p:cNvSpPr txBox="1"/>
          <p:nvPr/>
        </p:nvSpPr>
        <p:spPr>
          <a:xfrm>
            <a:off x="3376385" y="155664"/>
            <a:ext cx="23912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</a:rPr>
              <a:t>HiFi-GAN Training</a:t>
            </a:r>
          </a:p>
        </p:txBody>
      </p:sp>
    </p:spTree>
    <p:extLst>
      <p:ext uri="{BB962C8B-B14F-4D97-AF65-F5344CB8AC3E}">
        <p14:creationId xmlns:p14="http://schemas.microsoft.com/office/powerpoint/2010/main" val="2105319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689463-4E99-2A6E-8737-14F6A4AA3539}"/>
              </a:ext>
            </a:extLst>
          </p:cNvPr>
          <p:cNvSpPr txBox="1"/>
          <p:nvPr/>
        </p:nvSpPr>
        <p:spPr>
          <a:xfrm>
            <a:off x="1706069" y="94386"/>
            <a:ext cx="5731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Inference Pipeline (Voice Conversion)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EB64D86-EDDA-E39A-BAB1-DE891C802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997" y="920679"/>
            <a:ext cx="5143174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Steps: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Audio Input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Feature Extraction(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WavLM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/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RMVPE)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eaLnBrk="0" fontAlgn="base" latinLnBrk="0" hangingPunct="0">
              <a:buNone/>
            </a:pPr>
            <a:r>
              <a:rPr lang="en-US" sz="2000" b="1" i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3. Speaker Embedding</a:t>
            </a:r>
          </a:p>
          <a:p>
            <a:pPr marL="0" marR="0" indent="0" algn="l" rtl="0" eaLnBrk="0" fontAlgn="base" latinLnBrk="0" hangingPunct="0">
              <a:buNone/>
            </a:pPr>
            <a:endParaRPr lang="en-US" sz="2000" dirty="0">
              <a:effectLst/>
            </a:endParaRPr>
          </a:p>
          <a:p>
            <a:pPr marL="0" marR="0" indent="0" algn="l" rtl="0" eaLnBrk="0" fontAlgn="base" latinLnBrk="0" hangingPunct="0">
              <a:buNone/>
            </a:pPr>
            <a:r>
              <a:rPr lang="en-US" sz="2000" b="1" i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4. HiFi-GAN Synthesis</a:t>
            </a:r>
          </a:p>
          <a:p>
            <a:pPr marL="0" marR="0" indent="0" algn="l" rtl="0" eaLnBrk="0" fontAlgn="base" latinLnBrk="0" hangingPunct="0">
              <a:buNone/>
            </a:pPr>
            <a:endParaRPr lang="en-US" sz="2000" dirty="0">
              <a:effectLst/>
            </a:endParaRPr>
          </a:p>
          <a:p>
            <a:pPr marL="0" marR="0" indent="0" algn="l" rtl="0" eaLnBrk="0" fontAlgn="base" latinLnBrk="0" hangingPunct="0"/>
            <a:r>
              <a:rPr lang="en-US" sz="2000" b="1" i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5. Output</a:t>
            </a:r>
            <a:endParaRPr lang="en-US" sz="2000" dirty="0"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290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46CE3D-8F49-90FF-E0EA-E23C201F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50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-912906" y="5105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550127" y="1428259"/>
            <a:ext cx="5376000" cy="2944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/>
              <a:t>In voice communication today, several problems affect how we hear, speak, and trust what we hear.</a:t>
            </a:r>
          </a:p>
          <a:p>
            <a:pPr algn="l"/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Many people struggle with background noise that makes voices unclear in calls or recordings.</a:t>
            </a:r>
          </a:p>
          <a:p>
            <a:pPr marL="139700" indent="0" algn="l"/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Others want to change how their voice sounds for privacy, accessibility, or creative reasons but don’t have the tools to do so.</a:t>
            </a:r>
          </a:p>
          <a:p>
            <a:pPr marL="139700" indent="0" algn="l"/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And with the rise of AI, it’s becoming harder to tell if a voice is real or fake, which creates serious concerns around trust and security.</a:t>
            </a:r>
          </a:p>
        </p:txBody>
      </p: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The Role of AI and ML in Cloud Computing">
            <a:extLst>
              <a:ext uri="{FF2B5EF4-FFF2-40B4-BE49-F238E27FC236}">
                <a16:creationId xmlns:a16="http://schemas.microsoft.com/office/drawing/2014/main" id="{CC3529CF-A11C-67EC-8E8B-A8E90831B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895" y="1326246"/>
            <a:ext cx="2259978" cy="13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3F317CE0-1CC6-A2E3-C984-9220B782B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0A08DF8A-D106-EE29-8141-058DF4C38F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1668" y="448703"/>
            <a:ext cx="6260664" cy="740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/>
              <a:t>Voice Converter PIPLINE</a:t>
            </a:r>
            <a:endParaRPr dirty="0"/>
          </a:p>
        </p:txBody>
      </p:sp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41AB607A-99A5-2EE1-10F3-007AF96550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821326" y="4005611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EE6FC-AAB0-4EEE-8CE5-343DA0669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2" y="1505175"/>
            <a:ext cx="7846703" cy="193705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5" name="Google Shape;1391;p40">
            <a:extLst>
              <a:ext uri="{FF2B5EF4-FFF2-40B4-BE49-F238E27FC236}">
                <a16:creationId xmlns:a16="http://schemas.microsoft.com/office/drawing/2014/main" id="{9EC73F2A-47CB-B469-9847-7B60B245F4E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443506" y="3984556"/>
            <a:ext cx="1123360" cy="89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95E17B-9F4E-FA2E-0D88-C2EBBDDD6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43" y="1387703"/>
            <a:ext cx="8487960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7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951B1836-6C0F-C861-C8FB-4F4B58F4E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327;p39">
            <a:extLst>
              <a:ext uri="{FF2B5EF4-FFF2-40B4-BE49-F238E27FC236}">
                <a16:creationId xmlns:a16="http://schemas.microsoft.com/office/drawing/2014/main" id="{47F2B01D-BF2E-4B36-6248-2191E8E7CB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3410" y="63777"/>
            <a:ext cx="6415790" cy="1044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800" dirty="0"/>
              <a:t>Centralized Configuration – The Control Center</a:t>
            </a:r>
            <a:endParaRPr lang="en-US" altLang="en-US" sz="2800" b="1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22BF08C-5B1B-67A4-280B-68F73EEAC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77" y="1199125"/>
            <a:ext cx="436915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Core 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config_svc.py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 centralizes all critical parameters that govern the entire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conversion pipeline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ensuring consistency and flexibility across: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prepare_data_svc.py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train_svc.py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Inference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inference_svc.py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CE99696-3066-7727-125A-8AFF678CC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3775097"/>
            <a:ext cx="441959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1CFE7-86DA-D644-3926-206E72D03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1479"/>
            <a:ext cx="4258388" cy="31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5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CC544502-2CCA-1151-C0D8-373E2FB83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5A9F20D8-35EB-9A2D-9BC8-42A3A6D207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8028342" y="3998346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086D48-F32D-3DAB-2CF7-293CB52E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81" y="911206"/>
            <a:ext cx="3443122" cy="307993"/>
          </a:xfrm>
        </p:spPr>
        <p:txBody>
          <a:bodyPr/>
          <a:lstStyle/>
          <a:p>
            <a:r>
              <a:rPr lang="en-US" sz="1600" dirty="0"/>
              <a:t> Critical Directory Paths</a:t>
            </a:r>
            <a:endParaRPr lang="en-AE" sz="1600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04A8624-32D4-DA4F-5F11-BE172AFDDE9D}"/>
              </a:ext>
            </a:extLst>
          </p:cNvPr>
          <p:cNvSpPr txBox="1">
            <a:spLocks/>
          </p:cNvSpPr>
          <p:nvPr/>
        </p:nvSpPr>
        <p:spPr>
          <a:xfrm>
            <a:off x="6091099" y="603213"/>
            <a:ext cx="2959902" cy="30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 lang="en-AE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39B0A2-6567-57A8-B688-E6D378D8FE9A}"/>
              </a:ext>
            </a:extLst>
          </p:cNvPr>
          <p:cNvGraphicFramePr>
            <a:graphicFrameLocks noGrp="1"/>
          </p:cNvGraphicFramePr>
          <p:nvPr/>
        </p:nvGraphicFramePr>
        <p:xfrm>
          <a:off x="400554" y="1667082"/>
          <a:ext cx="4684402" cy="2005748"/>
        </p:xfrm>
        <a:graphic>
          <a:graphicData uri="http://schemas.openxmlformats.org/drawingml/2006/table">
            <a:tbl>
              <a:tblPr/>
              <a:tblGrid>
                <a:gridCol w="2342201">
                  <a:extLst>
                    <a:ext uri="{9D8B030D-6E8A-4147-A177-3AD203B41FA5}">
                      <a16:colId xmlns:a16="http://schemas.microsoft.com/office/drawing/2014/main" val="106909872"/>
                    </a:ext>
                  </a:extLst>
                </a:gridCol>
                <a:gridCol w="2342201">
                  <a:extLst>
                    <a:ext uri="{9D8B030D-6E8A-4147-A177-3AD203B41FA5}">
                      <a16:colId xmlns:a16="http://schemas.microsoft.com/office/drawing/2014/main" val="3559388632"/>
                    </a:ext>
                  </a:extLst>
                </a:gridCol>
              </a:tblGrid>
              <a:tr h="329348">
                <a:tc>
                  <a:txBody>
                    <a:bodyPr/>
                    <a:lstStyle/>
                    <a:p>
                      <a:r>
                        <a:rPr lang="en-US" sz="1200" b="1"/>
                        <a:t>Path Key</a:t>
                      </a:r>
                      <a:endParaRPr lang="en-US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Description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6386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/>
                        <a:t>raw_audio_path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Directory for raw input audio files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6778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/>
                        <a:t>processed_audio_path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normalized audio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6403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/>
                        <a:t>feature_path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Stores extracted WavLM 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116002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/>
                        <a:t>f0_path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Stores computed pitch (F0) values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18093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810BCED-AD4A-0C19-72B5-FFFD72B13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227" y="1307341"/>
            <a:ext cx="3279949" cy="252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04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AB30FD97-E754-5999-82A4-D1CB3B815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327;p39">
            <a:extLst>
              <a:ext uri="{FF2B5EF4-FFF2-40B4-BE49-F238E27FC236}">
                <a16:creationId xmlns:a16="http://schemas.microsoft.com/office/drawing/2014/main" id="{FE2FF0B7-8473-B8F9-AD08-BC84CA0B41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2045" y="336493"/>
            <a:ext cx="6661490" cy="8250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600" dirty="0"/>
              <a:t>Voice Conversion Made Accessible</a:t>
            </a:r>
            <a:endParaRPr lang="en-US" altLang="en-US" sz="2600" b="1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6D530-0C00-AC8F-D0B7-E2AAEDCC6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02" y="1336754"/>
            <a:ext cx="33706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Colab Interface 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voice_converter_svc_colab.ipynb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5EC8E3-E2AE-CDD2-9949-6D42BA42E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5783" y="1306019"/>
            <a:ext cx="3935186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Demo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Designed for non-technical users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Just upload an audio file and run the cells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One-Click Setup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Automatically installs all dependencies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Pre-configured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GPU acceleration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 Workflow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Upload audio file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 provided cells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Download the converted audio from the output folder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5D725-6EA1-6BE4-E456-505BED055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61" y="1213686"/>
            <a:ext cx="12193" cy="321287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8603744-A916-17E0-9728-C8EFE6968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02" y="2803729"/>
            <a:ext cx="378422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E" sz="2400" b="1" dirty="0">
                <a:solidFill>
                  <a:schemeClr val="tx1"/>
                </a:solidFill>
              </a:rPr>
              <a:t>Accessible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AE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End-to-End Demo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AE" sz="2400" b="1" dirty="0">
                <a:solidFill>
                  <a:schemeClr val="tx1"/>
                </a:solidFill>
              </a:rPr>
              <a:t>Great for Evaluation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9C9A67-4D3B-AB53-5885-1EBAC49EA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302" y="2044640"/>
            <a:ext cx="378422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google </a:t>
            </a:r>
            <a:r>
              <a:rPr lang="en-US" altLang="en-US" sz="2800" b="1" dirty="0" err="1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olab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4111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BD1F-DEC5-E91A-A141-92B9AA5C6BA3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Voice Conversion Project – Component 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D9458D-AFCD-3D66-194C-BFB6D303676A}"/>
              </a:ext>
            </a:extLst>
          </p:cNvPr>
          <p:cNvGraphicFramePr>
            <a:graphicFrameLocks noGrp="1"/>
          </p:cNvGraphicFramePr>
          <p:nvPr/>
        </p:nvGraphicFramePr>
        <p:xfrm>
          <a:off x="312057" y="846138"/>
          <a:ext cx="8519886" cy="40515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9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9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214">
                <a:tc>
                  <a:txBody>
                    <a:bodyPr/>
                    <a:lstStyle/>
                    <a:p>
                      <a:pPr algn="ctr">
                        <a:defRPr sz="1400" b="1"/>
                      </a:pPr>
                      <a:r>
                        <a:rPr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 b="1"/>
                      </a:pPr>
                      <a:r>
                        <a:t>File(s)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1400" b="1"/>
                      </a:pPr>
                      <a:r>
                        <a:rPr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977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config_svc.py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Defines key parameters such as sampling rate, file paths, and training settings.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649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Data Preparation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prepare_data_svc.py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Cleans, normalizes, and extracts features and F0 values from raw audio.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977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train_svc.py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Trains the HiFi-GAN generator using voice features and pitch values.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649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inference_svc.py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Converts source audio to target speaker voice using the trained model.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649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Pitch Extraction (F0)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rmvpe.py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Extracts the pitch (F0) curve from audio using a deep neural network.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6649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Voice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voice_converter_model.py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Generates realistic audio waveforms from input features using HiFi-GAN.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9977"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>
                          <a:solidFill>
                            <a:schemeClr val="bg1"/>
                          </a:solidFill>
                        </a:rPr>
                        <a:t>discriminators.py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sz="1200"/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Evaluates the realism of generated audio using multi-period and multi-scale discriminators.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120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9D691C64-DEA4-C8E0-FA56-254511FA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6F55835A-DC5B-459D-86D9-56FEDCDD53A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60983" y="1441428"/>
            <a:ext cx="193921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2041E006-183D-62ED-FE36-2B6D694C65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168637B7-0F09-F5BA-E29C-A40D905748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2BD7EF8A-580F-F7AA-D3CA-B94122DE913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CF2F23C3-B18C-7F55-D361-03E05257A62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06CECAF2-62FE-FCAA-6CA0-8C9ACE771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0983" y="2450003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/>
              <a:t>Ai Voice Detection</a:t>
            </a:r>
          </a:p>
        </p:txBody>
      </p: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97E25EFA-61CD-F38B-C03B-2E8815A520D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966534" y="3965719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7708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D71400B9-B0B6-B300-48EC-0276292E1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B26D75-EDAE-0AC8-65BA-B4FDE514B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1" y="296832"/>
            <a:ext cx="7704000" cy="1118315"/>
          </a:xfrm>
        </p:spPr>
        <p:txBody>
          <a:bodyPr/>
          <a:lstStyle/>
          <a:p>
            <a:r>
              <a:rPr lang="en-US" sz="2800"/>
              <a:t>AI Voice Detection – System Pipeline</a:t>
            </a:r>
            <a:endParaRPr lang="en-AE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2CBB2-AE1A-4739-DAE5-B838E2DE9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23" y="1129756"/>
            <a:ext cx="8000256" cy="33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92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D9B87AB3-EF08-3BFA-B6FE-7B251E50E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D72CD0AD-FB2D-FC2E-DBAF-B5E20038C6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8" y="3998347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9F2062-A59D-DD2D-D234-473D9A72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81" y="338581"/>
            <a:ext cx="7704000" cy="1111917"/>
          </a:xfrm>
        </p:spPr>
        <p:txBody>
          <a:bodyPr/>
          <a:lstStyle/>
          <a:p>
            <a:r>
              <a:rPr lang="en-US" dirty="0"/>
              <a:t>AI Voice Detection</a:t>
            </a:r>
            <a:endParaRPr lang="en-A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904942-2C18-09D8-B833-3576B49BF57A}"/>
              </a:ext>
            </a:extLst>
          </p:cNvPr>
          <p:cNvSpPr txBox="1"/>
          <p:nvPr/>
        </p:nvSpPr>
        <p:spPr>
          <a:xfrm>
            <a:off x="342616" y="1450498"/>
            <a:ext cx="802144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chemeClr val="tx1"/>
                </a:solidFill>
              </a:rPr>
              <a:t>This system detects whether a voice is </a:t>
            </a:r>
            <a:r>
              <a:rPr lang="en-US" sz="1300" b="1" dirty="0">
                <a:solidFill>
                  <a:schemeClr val="tx1"/>
                </a:solidFill>
              </a:rPr>
              <a:t>human</a:t>
            </a:r>
            <a:r>
              <a:rPr lang="en-US" sz="1300" dirty="0">
                <a:solidFill>
                  <a:schemeClr val="tx1"/>
                </a:solidFill>
              </a:rPr>
              <a:t> or </a:t>
            </a:r>
            <a:r>
              <a:rPr lang="en-US" sz="1300" b="1" dirty="0">
                <a:solidFill>
                  <a:schemeClr val="tx1"/>
                </a:solidFill>
              </a:rPr>
              <a:t>AI-generated</a:t>
            </a:r>
            <a:r>
              <a:rPr lang="en-US" sz="1300" dirty="0">
                <a:solidFill>
                  <a:schemeClr val="tx1"/>
                </a:solidFill>
              </a:rPr>
              <a:t> by applying a complete machine learning pipeline, from audio input to binary classification.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AA09BC-FA49-D2AD-FBD3-8C0ABFE04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161" y="2470871"/>
            <a:ext cx="3170663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 Data Preparation 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utils.py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Already explained earlier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5B2F269-B6A8-BB8B-981D-667C0EEA2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161" y="3147979"/>
            <a:ext cx="7451079" cy="127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 Model Architecture (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model.py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3-layer Convolutional Neural Network (CNN)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processes the spectrograms.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Includes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Batch Normalization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Dropout layers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improved stability and reduced overfitting.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13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adaptive pooling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support variable-length inputs.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180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A493CD88-1DF1-4BCA-43B5-B5F03BF2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6BF18A-2821-DC56-738E-31ABCB361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8" y="191491"/>
            <a:ext cx="7704000" cy="1029105"/>
          </a:xfrm>
        </p:spPr>
        <p:txBody>
          <a:bodyPr/>
          <a:lstStyle/>
          <a:p>
            <a:r>
              <a:rPr lang="en-US" sz="3000" dirty="0"/>
              <a:t>AI Voice Detection</a:t>
            </a:r>
            <a:endParaRPr lang="en-AE" sz="3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2FEDFB-4568-DC12-33F5-F8C804B67720}"/>
              </a:ext>
            </a:extLst>
          </p:cNvPr>
          <p:cNvCxnSpPr/>
          <p:nvPr/>
        </p:nvCxnSpPr>
        <p:spPr>
          <a:xfrm>
            <a:off x="2824978" y="1340583"/>
            <a:ext cx="0" cy="30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">
            <a:extLst>
              <a:ext uri="{FF2B5EF4-FFF2-40B4-BE49-F238E27FC236}">
                <a16:creationId xmlns:a16="http://schemas.microsoft.com/office/drawing/2014/main" id="{C8A984F4-8B93-0FEC-C4B1-6F9E22EA1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25" y="1451429"/>
            <a:ext cx="223415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Training Process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train.py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rgbClr val="F8FAFF"/>
                </a:solidFill>
                <a:effectLst/>
                <a:latin typeface="quote-cjk-patch"/>
              </a:rPr>
              <a:t>where we teach our AI to distinguish real human voices from AI-generated ones. 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4. Inference 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predict.py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chemeClr val="tx1"/>
                </a:solidFill>
              </a:rPr>
              <a:t>Predict new samples of voices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A5FAB-4817-599A-2589-0B3A09A1A3DE}"/>
              </a:ext>
            </a:extLst>
          </p:cNvPr>
          <p:cNvSpPr txBox="1"/>
          <p:nvPr/>
        </p:nvSpPr>
        <p:spPr>
          <a:xfrm>
            <a:off x="3226326" y="1220596"/>
            <a:ext cx="5687763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1"/>
                </a:solidFill>
              </a:rPr>
              <a:t>Key Takeaways</a:t>
            </a:r>
          </a:p>
          <a:p>
            <a:pPr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End-to-End Flow</a:t>
            </a:r>
            <a:r>
              <a:rPr lang="en-US" dirty="0">
                <a:solidFill>
                  <a:schemeClr val="tx1"/>
                </a:solidFill>
              </a:rPr>
              <a:t>: Raw audio → spectrograms → CNN → prediction.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: Identical preprocessing ensures reliable performance.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Adaptability</a:t>
            </a:r>
            <a:r>
              <a:rPr lang="en-US" dirty="0">
                <a:solidFill>
                  <a:schemeClr val="tx1"/>
                </a:solidFill>
              </a:rPr>
              <a:t>: Supports variable input lengths using adaptive pooling.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Robustness</a:t>
            </a:r>
            <a:r>
              <a:rPr lang="en-US" dirty="0">
                <a:solidFill>
                  <a:schemeClr val="tx1"/>
                </a:solidFill>
              </a:rPr>
              <a:t>: Data augmentation and dropout enhance generalization and pitch shifting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06298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F1BE7752-EB3F-DEA0-7811-C53BF2DBF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1BD29A72-19E2-2ACC-280F-F264DF442C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8" y="360433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3FA90B-4526-2338-613B-EE61C36D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60" y="403192"/>
            <a:ext cx="7704000" cy="572700"/>
          </a:xfrm>
        </p:spPr>
        <p:txBody>
          <a:bodyPr/>
          <a:lstStyle/>
          <a:p>
            <a:r>
              <a:rPr lang="en-US"/>
              <a:t>CNN Model for Voice Detection</a:t>
            </a:r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2D58E-E6EA-21FA-7648-93023B0445F4}"/>
              </a:ext>
            </a:extLst>
          </p:cNvPr>
          <p:cNvSpPr txBox="1"/>
          <p:nvPr/>
        </p:nvSpPr>
        <p:spPr>
          <a:xfrm>
            <a:off x="660060" y="1309952"/>
            <a:ext cx="64751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tx1"/>
                </a:solidFill>
              </a:rPr>
              <a:t>What It Does</a:t>
            </a:r>
          </a:p>
          <a:p>
            <a:r>
              <a:rPr lang="en-US" sz="1200">
                <a:solidFill>
                  <a:schemeClr val="tx1"/>
                </a:solidFill>
              </a:rPr>
              <a:t>This model analyzes audio spectrograms and classifies whether the voice is </a:t>
            </a:r>
            <a:r>
              <a:rPr lang="en-US" sz="1200" b="1">
                <a:solidFill>
                  <a:schemeClr val="tx1"/>
                </a:solidFill>
              </a:rPr>
              <a:t>real (human)</a:t>
            </a:r>
            <a:r>
              <a:rPr lang="en-US" sz="1200">
                <a:solidFill>
                  <a:schemeClr val="tx1"/>
                </a:solidFill>
              </a:rPr>
              <a:t> or </a:t>
            </a:r>
            <a:r>
              <a:rPr lang="en-US" sz="1200" b="1">
                <a:solidFill>
                  <a:schemeClr val="tx1"/>
                </a:solidFill>
              </a:rPr>
              <a:t>fake (AI-generated)</a:t>
            </a:r>
            <a:r>
              <a:rPr lang="en-US" sz="1200">
                <a:solidFill>
                  <a:schemeClr val="tx1"/>
                </a:solidFill>
              </a:rPr>
              <a:t> using a Convolutional Neural Network (CNN).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FB25D-A965-4A35-98D1-E5EE9E1BA6D1}"/>
              </a:ext>
            </a:extLst>
          </p:cNvPr>
          <p:cNvSpPr txBox="1"/>
          <p:nvPr/>
        </p:nvSpPr>
        <p:spPr>
          <a:xfrm>
            <a:off x="660060" y="2351899"/>
            <a:ext cx="752335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Model Architecture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Input</a:t>
            </a:r>
            <a:r>
              <a:rPr lang="en-US">
                <a:solidFill>
                  <a:schemeClr val="tx1"/>
                </a:solidFill>
              </a:rPr>
              <a:t>: A visual representation of the audio called a </a:t>
            </a:r>
            <a:r>
              <a:rPr lang="en-US" b="1">
                <a:solidFill>
                  <a:schemeClr val="tx1"/>
                </a:solidFill>
              </a:rPr>
              <a:t>Mel spectrogram</a:t>
            </a: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3 Convolutional Layers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    1st layer: Detects simple features (like edges in sound).</a:t>
            </a: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    2nd layer: Combines them into textures (like voice modulations).</a:t>
            </a: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    3rd layer: Recognizes full speech patterns</a:t>
            </a: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Adaptive Pooling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Automatically adjusts to different audio lengths</a:t>
            </a:r>
          </a:p>
          <a:p>
            <a:pPr>
              <a:buClr>
                <a:schemeClr val="tx1"/>
              </a:buClr>
            </a:pPr>
            <a:r>
              <a:rPr lang="en-US" b="1">
                <a:solidFill>
                  <a:schemeClr val="tx1"/>
                </a:solidFill>
              </a:rPr>
              <a:t>Fully Connected Layers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Final decision-making layers that classify the voice as </a:t>
            </a:r>
            <a:r>
              <a:rPr lang="en-US" b="1">
                <a:solidFill>
                  <a:schemeClr val="tx1"/>
                </a:solidFill>
              </a:rPr>
              <a:t>Real</a:t>
            </a:r>
            <a:r>
              <a:rPr lang="en-US">
                <a:solidFill>
                  <a:schemeClr val="tx1"/>
                </a:solidFill>
              </a:rPr>
              <a:t> or </a:t>
            </a:r>
            <a:r>
              <a:rPr lang="en-US" b="1">
                <a:solidFill>
                  <a:schemeClr val="tx1"/>
                </a:solidFill>
              </a:rPr>
              <a:t>Fake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239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7990B9C5-041E-F28A-2762-75FB5FFF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EC8657BC-41DD-EBC6-1A4B-854ABAFB0FF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9903" y="1280526"/>
            <a:ext cx="5448270" cy="3023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/>
              <a:t>Our project explores </a:t>
            </a:r>
            <a:r>
              <a:rPr lang="en-US" b="1"/>
              <a:t>three vital tools</a:t>
            </a:r>
            <a:r>
              <a:rPr lang="en-US"/>
              <a:t> in response to these problems :</a:t>
            </a:r>
          </a:p>
          <a:p>
            <a:pPr algn="l"/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 b="1"/>
              <a:t>Noise Cancellation Tool</a:t>
            </a:r>
            <a:r>
              <a:rPr lang="en-US"/>
              <a:t> to enhance voice quality by removing unwanted background sounds.</a:t>
            </a:r>
          </a:p>
          <a:p>
            <a:pPr marL="139700" indent="0" algn="l"/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A </a:t>
            </a:r>
            <a:r>
              <a:rPr lang="en-US" b="1"/>
              <a:t>Voice Changing System</a:t>
            </a:r>
            <a:r>
              <a:rPr lang="en-US"/>
              <a:t> that transforms a speaker's voice into another, based on trained voice models.</a:t>
            </a:r>
          </a:p>
          <a:p>
            <a:pPr marL="139700" indent="0" algn="l"/>
            <a:endParaRPr lang="en-US"/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An </a:t>
            </a:r>
            <a:r>
              <a:rPr lang="en-US" b="1"/>
              <a:t>AI Voice Detection Tool</a:t>
            </a:r>
            <a:r>
              <a:rPr lang="en-US"/>
              <a:t> capable of identifying whether a voice is </a:t>
            </a:r>
            <a:r>
              <a:rPr lang="en-US" b="1"/>
              <a:t>real (human)</a:t>
            </a:r>
            <a:r>
              <a:rPr lang="en-US"/>
              <a:t> or </a:t>
            </a:r>
            <a:r>
              <a:rPr lang="en-US" b="1"/>
              <a:t>synthetically generated (AI deepfake)</a:t>
            </a:r>
            <a:r>
              <a:rPr lang="en-US"/>
              <a:t>.</a:t>
            </a:r>
          </a:p>
        </p:txBody>
      </p:sp>
      <p:sp>
        <p:nvSpPr>
          <p:cNvPr id="4" name="Google Shape;1327;p39">
            <a:extLst>
              <a:ext uri="{FF2B5EF4-FFF2-40B4-BE49-F238E27FC236}">
                <a16:creationId xmlns:a16="http://schemas.microsoft.com/office/drawing/2014/main" id="{6939B966-1CD8-1D94-3AF4-2B08C67FB9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043" y="2447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VISION</a:t>
            </a: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0C7D6D-BEA7-63F3-FF58-3A8200CB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173" y="1126731"/>
            <a:ext cx="2616546" cy="1635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A87491-94D1-AD27-0C8D-43B655BF3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431" y="3139624"/>
            <a:ext cx="2572457" cy="13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547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0620E9CD-D61C-E09C-AE91-B68FD0A5B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F84BD218-36CE-F3ED-89A3-9C8CECACBA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8" y="3998347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14E577-60C4-3964-A631-03AE6AE1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60" y="405685"/>
            <a:ext cx="7704000" cy="572700"/>
          </a:xfrm>
        </p:spPr>
        <p:txBody>
          <a:bodyPr/>
          <a:lstStyle/>
          <a:p>
            <a:r>
              <a:rPr lang="en-US"/>
              <a:t>CNN Model for Voice Detection</a:t>
            </a:r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024-9D73-0144-F229-DC9618C23DB2}"/>
              </a:ext>
            </a:extLst>
          </p:cNvPr>
          <p:cNvSpPr txBox="1"/>
          <p:nvPr/>
        </p:nvSpPr>
        <p:spPr>
          <a:xfrm>
            <a:off x="356838" y="1540698"/>
            <a:ext cx="347174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1"/>
                </a:solidFill>
              </a:rPr>
              <a:t>Key Features</a:t>
            </a:r>
          </a:p>
          <a:p>
            <a:pPr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Dropout</a:t>
            </a:r>
            <a:r>
              <a:rPr lang="en-US" sz="1200" dirty="0">
                <a:solidFill>
                  <a:schemeClr val="tx1"/>
                </a:solidFill>
              </a:rPr>
              <a:t> (50%): Helps prevent the model from memorizing the training data</a:t>
            </a: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Flexible Input</a:t>
            </a:r>
            <a:r>
              <a:rPr lang="en-US" sz="1200" dirty="0">
                <a:solidFill>
                  <a:schemeClr val="tx1"/>
                </a:solidFill>
              </a:rPr>
              <a:t>: Works with audio of different durations</a:t>
            </a:r>
          </a:p>
          <a:p>
            <a:pPr>
              <a:buClr>
                <a:schemeClr val="tx1"/>
              </a:buClr>
            </a:pPr>
            <a:endParaRPr lang="en-US" sz="1200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Lightweight Design</a:t>
            </a:r>
            <a:r>
              <a:rPr lang="en-US" sz="1200" dirty="0">
                <a:solidFill>
                  <a:schemeClr val="tx1"/>
                </a:solidFill>
              </a:rPr>
              <a:t>: Fast and efficient for real-time applications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ADF9E2-B8DA-CB2C-8CF7-9CA177D7E8AC}"/>
              </a:ext>
            </a:extLst>
          </p:cNvPr>
          <p:cNvSpPr txBox="1"/>
          <p:nvPr/>
        </p:nvSpPr>
        <p:spPr>
          <a:xfrm>
            <a:off x="4803799" y="1345525"/>
            <a:ext cx="3843453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1600" b="1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Spectrograms</a:t>
            </a:r>
            <a:r>
              <a:rPr lang="en-US" dirty="0">
                <a:solidFill>
                  <a:schemeClr val="tx1"/>
                </a:solidFill>
              </a:rPr>
              <a:t> contain rich voice information (pitch, timbre, frequency)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CNNs</a:t>
            </a:r>
            <a:r>
              <a:rPr lang="en-US" dirty="0">
                <a:solidFill>
                  <a:schemeClr val="tx1"/>
                </a:solidFill>
              </a:rPr>
              <a:t> are well-suited for recognizing patterns in 2D inputs like spectrograms</a:t>
            </a:r>
          </a:p>
          <a:p>
            <a:pPr>
              <a:buClr>
                <a:schemeClr val="tx1"/>
              </a:buClr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model is trained to focus on subtle differences between human and AI-generated speech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A786C7-6796-1B58-03AC-7E91ACD3B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010" y="1224327"/>
            <a:ext cx="12193" cy="30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689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8F3CD71E-36C7-7980-19F9-A9B5BA32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1037084C-F455-4772-102A-0217BCBEA95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8" y="4005781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527B547-BD54-772D-3A09-D2C75311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60" y="353645"/>
            <a:ext cx="7704000" cy="1177788"/>
          </a:xfrm>
        </p:spPr>
        <p:txBody>
          <a:bodyPr/>
          <a:lstStyle/>
          <a:p>
            <a:r>
              <a:rPr lang="en-US"/>
              <a:t>Training the Voice Detection Model</a:t>
            </a:r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1324AD-83E1-5819-E819-61B3519887BC}"/>
              </a:ext>
            </a:extLst>
          </p:cNvPr>
          <p:cNvSpPr txBox="1"/>
          <p:nvPr/>
        </p:nvSpPr>
        <p:spPr>
          <a:xfrm>
            <a:off x="415379" y="1531432"/>
            <a:ext cx="794868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>
                <a:solidFill>
                  <a:schemeClr val="tx1"/>
                </a:solidFill>
              </a:rPr>
              <a:t>Purpose</a:t>
            </a:r>
          </a:p>
          <a:p>
            <a:r>
              <a:rPr lang="en-US">
                <a:solidFill>
                  <a:schemeClr val="tx1"/>
                </a:solidFill>
              </a:rPr>
              <a:t>This script trains the voice detection model using labeled audio spectrograms and saves the best-performing version for future use.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2029C-24E1-9063-EBC5-CD22506B6D33}"/>
              </a:ext>
            </a:extLst>
          </p:cNvPr>
          <p:cNvSpPr txBox="1"/>
          <p:nvPr/>
        </p:nvSpPr>
        <p:spPr>
          <a:xfrm>
            <a:off x="489720" y="2489509"/>
            <a:ext cx="71331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>
                <a:solidFill>
                  <a:schemeClr val="tx1"/>
                </a:solidFill>
              </a:rPr>
              <a:t>1. Training Setup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Input</a:t>
            </a:r>
            <a:r>
              <a:rPr lang="en-US">
                <a:solidFill>
                  <a:schemeClr val="tx1"/>
                </a:solidFill>
              </a:rPr>
              <a:t>: Preprocessed Mel spectrograms (Real vs. Fake voices)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Data Split</a:t>
            </a:r>
            <a:r>
              <a:rPr lang="en-US">
                <a:solidFill>
                  <a:schemeClr val="tx1"/>
                </a:solidFill>
              </a:rPr>
              <a:t>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80% for training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20% for validation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Batching</a:t>
            </a:r>
            <a:r>
              <a:rPr lang="en-US">
                <a:solidFill>
                  <a:schemeClr val="tx1"/>
                </a:solidFill>
              </a:rPr>
              <a:t>: Audio data is grouped for efficient learning, with random shuffling to improve generalization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F8FAFF"/>
                </a:solidFill>
                <a:effectLst/>
                <a:latin typeface="quote-cjk-patch"/>
              </a:rPr>
              <a:t>Augmentation:</a:t>
            </a:r>
            <a:r>
              <a:rPr lang="en-US" b="0" i="0">
                <a:solidFill>
                  <a:srgbClr val="F8FAFF"/>
                </a:solidFill>
                <a:effectLst/>
                <a:latin typeface="quote-cjk-patch"/>
              </a:rPr>
              <a:t> (pitch/noise changes) makes the model robust to real-world variations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err="1">
                <a:solidFill>
                  <a:srgbClr val="F8FAFF"/>
                </a:solidFill>
                <a:latin typeface="quote-cjk-patch"/>
              </a:rPr>
              <a:t>Gpu</a:t>
            </a:r>
            <a:r>
              <a:rPr lang="en-US">
                <a:solidFill>
                  <a:srgbClr val="F8FAFF"/>
                </a:solidFill>
                <a:latin typeface="quote-cjk-patch"/>
              </a:rPr>
              <a:t> usage: </a:t>
            </a:r>
            <a:r>
              <a:rPr lang="en-US" b="0" i="0">
                <a:solidFill>
                  <a:srgbClr val="F8FAFF"/>
                </a:solidFill>
                <a:effectLst/>
                <a:latin typeface="quote-cjk-patch"/>
              </a:rPr>
              <a:t>speeds up training 10-100x vs CPU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20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9CA3688D-6C56-0B7F-AE33-C850A9720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30FCDE4E-32A0-1056-E33C-763D36629B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86570" y="3663042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01F56A-B055-3500-8EA8-5ADC75C07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60" y="294172"/>
            <a:ext cx="7704000" cy="1177788"/>
          </a:xfrm>
        </p:spPr>
        <p:txBody>
          <a:bodyPr/>
          <a:lstStyle/>
          <a:p>
            <a:r>
              <a:rPr lang="en-US"/>
              <a:t>Training the Voice Detection Model</a:t>
            </a:r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9CEA5-50AE-B4BE-3BEB-44FBCAD0CD97}"/>
              </a:ext>
            </a:extLst>
          </p:cNvPr>
          <p:cNvSpPr txBox="1"/>
          <p:nvPr/>
        </p:nvSpPr>
        <p:spPr>
          <a:xfrm>
            <a:off x="476432" y="1525310"/>
            <a:ext cx="796197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1"/>
                </a:solidFill>
              </a:rPr>
              <a:t>2. Training Configuration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Loss Function</a:t>
            </a:r>
            <a:r>
              <a:rPr lang="en-US" sz="1200" dirty="0">
                <a:solidFill>
                  <a:schemeClr val="tx1"/>
                </a:solidFill>
              </a:rPr>
              <a:t>: Cross-entropy (measures prediction accuracy)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Optimizer</a:t>
            </a:r>
            <a:r>
              <a:rPr lang="en-US" sz="1200" dirty="0">
                <a:solidFill>
                  <a:schemeClr val="tx1"/>
                </a:solidFill>
              </a:rPr>
              <a:t>: Adam (used for fast and stable convergence)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Learning Rate Scheduler</a:t>
            </a:r>
            <a:r>
              <a:rPr lang="en-US" sz="1200" dirty="0">
                <a:solidFill>
                  <a:schemeClr val="tx1"/>
                </a:solidFill>
              </a:rPr>
              <a:t>: Automatically lowers the learning rate if validation performance stops improving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</a:rPr>
              <a:t>Dropout</a:t>
            </a:r>
            <a:r>
              <a:rPr lang="en-US" sz="1200" dirty="0">
                <a:solidFill>
                  <a:schemeClr val="tx1"/>
                </a:solidFill>
              </a:rPr>
              <a:t> (50%): Helps prevent the model from memorizing the training data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input in range: (−1,1)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718327-2C12-274F-6281-1746511DD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32" y="2889618"/>
            <a:ext cx="660310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 Training Loop Summary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Forward Pass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Model makes predictions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Backward Pass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Updates model weights using errors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Check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Evaluates performance on unseen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Saving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Only the best-performing model is saved (</a:t>
            </a:r>
            <a:r>
              <a:rPr kumimoji="0" lang="en-US" altLang="en-US" sz="12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best_voice_detector_model.pth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0259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B3E46F3B-9831-E90D-84B9-E6759871D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7F949538-7204-7992-2989-0E1604F713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8" y="3998347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312E7A-5F4E-53E5-A441-73F1973A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87" y="365917"/>
            <a:ext cx="7704000" cy="646331"/>
          </a:xfrm>
        </p:spPr>
        <p:txBody>
          <a:bodyPr/>
          <a:lstStyle/>
          <a:p>
            <a:r>
              <a:rPr lang="en-US" sz="3000"/>
              <a:t>Training the Voice Detection Model</a:t>
            </a:r>
            <a:endParaRPr lang="en-AE"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02A2A-9A81-E642-DB86-9DAFCDA4C3EB}"/>
              </a:ext>
            </a:extLst>
          </p:cNvPr>
          <p:cNvSpPr txBox="1"/>
          <p:nvPr/>
        </p:nvSpPr>
        <p:spPr>
          <a:xfrm>
            <a:off x="304798" y="1479143"/>
            <a:ext cx="31770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Montserrat Black" panose="00000A00000000000000" pitchFamily="2" charset="0"/>
              </a:rPr>
              <a:t>4. Performance Tracking</a:t>
            </a:r>
          </a:p>
          <a:p>
            <a:endParaRPr lang="en-US" sz="1600" b="1" dirty="0">
              <a:solidFill>
                <a:schemeClr val="tx1"/>
              </a:solidFill>
              <a:latin typeface="Montserrat Black" panose="00000A00000000000000" pitchFamily="2" charset="0"/>
            </a:endParaRPr>
          </a:p>
          <a:p>
            <a:r>
              <a:rPr lang="en-US" dirty="0">
                <a:solidFill>
                  <a:schemeClr val="tx1"/>
                </a:solidFill>
              </a:rPr>
              <a:t>During each training cycle (epoch), the system tracks:</a:t>
            </a:r>
          </a:p>
          <a:p>
            <a:r>
              <a:rPr lang="en-US" b="1" dirty="0">
                <a:solidFill>
                  <a:schemeClr val="tx1"/>
                </a:solidFill>
              </a:rPr>
              <a:t>Training and Validation Loss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And Accuracy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F1 Score</a:t>
            </a:r>
            <a:r>
              <a:rPr lang="en-US" dirty="0">
                <a:solidFill>
                  <a:schemeClr val="tx1"/>
                </a:solidFill>
              </a:rPr>
              <a:t> (balances precision and recall, useful for class imbalance)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60B6E-3920-5078-0AD1-3605F0FC00D1}"/>
              </a:ext>
            </a:extLst>
          </p:cNvPr>
          <p:cNvSpPr txBox="1"/>
          <p:nvPr/>
        </p:nvSpPr>
        <p:spPr>
          <a:xfrm>
            <a:off x="4249656" y="1335414"/>
            <a:ext cx="3843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>
                <a:solidFill>
                  <a:schemeClr val="tx1"/>
                </a:solidFill>
                <a:latin typeface="Montserrat Black" panose="00000A00000000000000" pitchFamily="2" charset="0"/>
              </a:rPr>
              <a:t>Why This Matters ? </a:t>
            </a:r>
          </a:p>
          <a:p>
            <a:pPr>
              <a:buNone/>
            </a:pPr>
            <a:endParaRPr lang="en-US" sz="1600" b="1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8B2F6-FFD1-B9DE-1EBB-97BDF938B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659" y="1254064"/>
            <a:ext cx="12193" cy="30665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9FB99-2D8E-DB60-9908-867F648CF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3113" y="2089466"/>
            <a:ext cx="340914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b="1" i="0" dirty="0">
                <a:solidFill>
                  <a:srgbClr val="F8FAFF"/>
                </a:solidFill>
                <a:effectLst/>
                <a:latin typeface="+mn-lt"/>
              </a:rPr>
              <a:t>Consistency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Consistent training and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evaluation setup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Efficiency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Adaptive learning rate speeds up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Reliability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Model is only saved when performance improves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1942544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D3F3A68B-B42F-745B-5759-8EE9BB2E7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3EE6AD-FDD1-763F-D1F5-128BAE21E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245" y="323909"/>
            <a:ext cx="7704000" cy="572700"/>
          </a:xfrm>
        </p:spPr>
        <p:txBody>
          <a:bodyPr/>
          <a:lstStyle/>
          <a:p>
            <a:r>
              <a:rPr lang="en-US"/>
              <a:t>Model Training Performance</a:t>
            </a:r>
            <a:endParaRPr lang="en-AE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490A634-A477-68ED-786D-9C4FEEFFE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70" y="1265278"/>
            <a:ext cx="3978770" cy="3155432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E9E8B6-EB84-7AD9-4A31-D65A94C6B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461" y="1252087"/>
            <a:ext cx="3839388" cy="318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44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169440D0-338B-AE5E-A942-C4AD2A9D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7B9AE0-745E-72FD-FDE3-F3DA84F1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94" y="176147"/>
            <a:ext cx="7704000" cy="572700"/>
          </a:xfrm>
        </p:spPr>
        <p:txBody>
          <a:bodyPr/>
          <a:lstStyle/>
          <a:p>
            <a:r>
              <a:rPr lang="en-US"/>
              <a:t>Prediction New Voices </a:t>
            </a:r>
            <a:endParaRPr lang="en-AE"/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DDA535B6-2CC3-0CC7-E192-E3545500C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0" y="1107416"/>
            <a:ext cx="8355979" cy="3463383"/>
          </a:xfrm>
          <a:prstGeom prst="rect">
            <a:avLst/>
          </a:prstGeom>
        </p:spPr>
      </p:pic>
      <p:pic>
        <p:nvPicPr>
          <p:cNvPr id="13" name="Picture 12" descr="A diagram of a process&#10;&#10;AI-generated content may be incorrect.">
            <a:extLst>
              <a:ext uri="{FF2B5EF4-FFF2-40B4-BE49-F238E27FC236}">
                <a16:creationId xmlns:a16="http://schemas.microsoft.com/office/drawing/2014/main" id="{E74BB5E6-D5FC-FA1F-711E-9C0E4AAD8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1" y="1107416"/>
            <a:ext cx="6214946" cy="346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07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A7CF061E-3D9E-585A-062D-C1CE0FC6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49939-13C4-0822-F755-79DE11C9E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94" y="176147"/>
            <a:ext cx="7704000" cy="572700"/>
          </a:xfrm>
        </p:spPr>
        <p:txBody>
          <a:bodyPr/>
          <a:lstStyle/>
          <a:p>
            <a:r>
              <a:rPr lang="en-US"/>
              <a:t>Prediction New Voices </a:t>
            </a:r>
            <a:endParaRPr lang="en-A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760E2-F940-AB02-2281-C2B0AF8BC611}"/>
              </a:ext>
            </a:extLst>
          </p:cNvPr>
          <p:cNvSpPr txBox="1"/>
          <p:nvPr/>
        </p:nvSpPr>
        <p:spPr>
          <a:xfrm>
            <a:off x="557362" y="1188412"/>
            <a:ext cx="6735336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b="1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>
                <a:solidFill>
                  <a:schemeClr val="tx1"/>
                </a:solidFill>
              </a:rPr>
              <a:t>Purpose</a:t>
            </a:r>
          </a:p>
          <a:p>
            <a:r>
              <a:rPr lang="en-US" sz="1200">
                <a:solidFill>
                  <a:schemeClr val="tx1"/>
                </a:solidFill>
              </a:rPr>
              <a:t>Uses the trained model to classify new voice samples as either </a:t>
            </a:r>
            <a:r>
              <a:rPr lang="en-US" sz="1200" b="1">
                <a:solidFill>
                  <a:schemeClr val="tx1"/>
                </a:solidFill>
              </a:rPr>
              <a:t>Real Human Voice</a:t>
            </a:r>
            <a:r>
              <a:rPr lang="en-US" sz="1200">
                <a:solidFill>
                  <a:schemeClr val="tx1"/>
                </a:solidFill>
              </a:rPr>
              <a:t> or </a:t>
            </a:r>
            <a:r>
              <a:rPr lang="en-US" sz="1200" b="1">
                <a:solidFill>
                  <a:schemeClr val="tx1"/>
                </a:solidFill>
              </a:rPr>
              <a:t>Fake AI Voice</a:t>
            </a:r>
            <a:r>
              <a:rPr lang="en-US" sz="1200">
                <a:solidFill>
                  <a:schemeClr val="tx1"/>
                </a:solidFill>
              </a:rPr>
              <a:t>, with confidence scores</a:t>
            </a:r>
            <a:r>
              <a:rPr lang="en-US" sz="1200"/>
              <a:t>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03D7DDC-5C95-28B2-213B-351AF7A80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0" y="2080964"/>
            <a:ext cx="5047984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 Workflow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User provides a 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.wav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Converts audio to a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 spectrogram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Normalizes input just like in training range: (−1,1)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Inference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Loads the trained model (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best_voice_detector_model.pth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en-US" altLang="en-US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Runs prediction without computing gradients (for speed)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Predicted label: Real or Fake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Confidence scores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both classes (</a:t>
            </a: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via </a:t>
            </a:r>
            <a:r>
              <a:rPr kumimoji="0" lang="en-US" altLang="en-US" sz="13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FB236-AC76-D753-D497-1F3D289F176D}"/>
              </a:ext>
            </a:extLst>
          </p:cNvPr>
          <p:cNvSpPr txBox="1"/>
          <p:nvPr/>
        </p:nvSpPr>
        <p:spPr>
          <a:xfrm>
            <a:off x="6306449" y="2112718"/>
            <a:ext cx="2443541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</a:rPr>
              <a:t>Key Features</a:t>
            </a:r>
          </a:p>
          <a:p>
            <a:pPr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/>
                </a:solidFill>
              </a:rPr>
              <a:t>User-Friendly</a:t>
            </a:r>
            <a:r>
              <a:rPr lang="en-US" sz="1300" dirty="0">
                <a:solidFill>
                  <a:schemeClr val="tx1"/>
                </a:solidFill>
              </a:rPr>
              <a:t>: Simple terminal prompt for file input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chemeClr val="tx1"/>
                </a:solidFill>
              </a:rPr>
              <a:t>Clear Results</a:t>
            </a:r>
            <a:r>
              <a:rPr lang="en-US" sz="1300" dirty="0">
                <a:solidFill>
                  <a:schemeClr val="tx1"/>
                </a:solidFill>
              </a:rPr>
              <a:t>: Displays both prediction and confidence levels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41A758-C760-A834-D6BA-E3A0251A4069}"/>
              </a:ext>
            </a:extLst>
          </p:cNvPr>
          <p:cNvCxnSpPr/>
          <p:nvPr/>
        </p:nvCxnSpPr>
        <p:spPr>
          <a:xfrm>
            <a:off x="5612780" y="2080964"/>
            <a:ext cx="0" cy="26316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160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5BA3F881-E926-DFC7-AF73-3637DDB68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6C5014-F605-9A9F-3972-2B549023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29" y="197529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  <a:latin typeface="Montserrat Black" panose="00000A00000000000000" pitchFamily="2" charset="0"/>
              </a:rPr>
              <a:t>Example Output (CLI Display)</a:t>
            </a:r>
            <a:endParaRPr lang="en-AE"/>
          </a:p>
        </p:txBody>
      </p:sp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93D6C47-C46C-0BDB-0DD8-8418D355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4" y="1046039"/>
            <a:ext cx="7562455" cy="31703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25F67A-1EC5-360F-C06B-1FDA46244C6C}"/>
              </a:ext>
            </a:extLst>
          </p:cNvPr>
          <p:cNvSpPr txBox="1"/>
          <p:nvPr/>
        </p:nvSpPr>
        <p:spPr>
          <a:xfrm>
            <a:off x="1367885" y="4333542"/>
            <a:ext cx="59250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i="1">
                <a:solidFill>
                  <a:schemeClr val="tx1"/>
                </a:solidFill>
                <a:latin typeface="Montserrat" panose="00000500000000000000" pitchFamily="2" charset="0"/>
              </a:rPr>
              <a:t>The prediction of two voice clips the first one is real human and the second is AI generated</a:t>
            </a:r>
            <a:endParaRPr lang="en-AE" i="1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225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5D364698-C264-AA55-CC6B-22CA92465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3138BC76-42B1-CF74-DB15-2DC0AF05211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79929" y="1329481"/>
            <a:ext cx="193921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341D9316-6A99-9296-1392-14DC226DF5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CC48C7A5-2207-5E4D-F3AD-0C839A366E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3789A7B5-6A3F-03ED-D233-5DD6AC98919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C8D23579-1F44-3702-9960-7BB17EB89C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2" y="683126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53621E0D-AA4E-47A0-2979-7A919F1EDA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904" y="250527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400"/>
              <a:t>Problems We counter</a:t>
            </a:r>
          </a:p>
        </p:txBody>
      </p: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FA261EBB-3761-3D63-5A5A-B4803A3A7C4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966534" y="3965719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3271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319645" y="209793"/>
            <a:ext cx="6069540" cy="1158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/>
              <a:t>Challenges Faced During Development</a:t>
            </a:r>
            <a:endParaRPr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3"/>
          </p:nvPr>
        </p:nvSpPr>
        <p:spPr>
          <a:xfrm>
            <a:off x="877230" y="3058511"/>
            <a:ext cx="6420740" cy="545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/>
              <a:t>2.</a:t>
            </a:r>
            <a:r>
              <a:rPr lang="en-US"/>
              <a:t> </a:t>
            </a:r>
            <a:r>
              <a:rPr lang="en-US" sz="1600"/>
              <a:t>Python Version Compatibility in Google Colab</a:t>
            </a:r>
            <a:endParaRPr sz="1600"/>
          </a:p>
        </p:txBody>
      </p:sp>
      <p:pic>
        <p:nvPicPr>
          <p:cNvPr id="1462" name="Google Shape;1462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664740" y="893300"/>
            <a:ext cx="1068142" cy="105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230067" y="3288300"/>
            <a:ext cx="610338" cy="5696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136849A-C18C-A3D4-B6E6-EFF0AECAD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039" y="3708548"/>
            <a:ext cx="718884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noise cancellation module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required a newer version of Python (3.10), which is not natively supported in Google Colab.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setup was needed to install and configure the correct environment, which added complexity to the development process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9" name="Google Shape;1449;p43">
            <a:extLst>
              <a:ext uri="{FF2B5EF4-FFF2-40B4-BE49-F238E27FC236}">
                <a16:creationId xmlns:a16="http://schemas.microsoft.com/office/drawing/2014/main" id="{323932B4-9781-1204-91F1-CC8650034BBC}"/>
              </a:ext>
            </a:extLst>
          </p:cNvPr>
          <p:cNvSpPr txBox="1">
            <a:spLocks/>
          </p:cNvSpPr>
          <p:nvPr/>
        </p:nvSpPr>
        <p:spPr>
          <a:xfrm>
            <a:off x="0" y="1361592"/>
            <a:ext cx="5320463" cy="54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/>
              <a:t>1. Limited Computational Resources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E9A311E-82A1-7971-944C-20692BBE5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045" y="1991090"/>
            <a:ext cx="69555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deep learning models, especially for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conversion and detection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requires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high-performance GPUs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 memory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were not available to us locally.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had to rely on the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 tier of Google Colab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imposes time and hardware limitations.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89A9A607-1256-4A5D-4228-DBFA5615D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7219C6EF-1CA9-4FFE-0D33-996F0728FB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38275" y="1412634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D59F15CC-0254-7DEC-F06F-0AFBE7D5EC5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D8FABE79-7C7D-6256-556F-3D4581BC9D0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0AB7BEC4-CC63-3FF3-A4C4-E1FC667E2FA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563074" y="-919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525D6091-02DD-E022-6621-F821F4DE2F7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5499989" y="90666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>
            <a:extLst>
              <a:ext uri="{FF2B5EF4-FFF2-40B4-BE49-F238E27FC236}">
                <a16:creationId xmlns:a16="http://schemas.microsoft.com/office/drawing/2014/main" id="{F40DCAFD-9D22-50BC-B456-08DEA3176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0231" y="2467101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Cancellation</a:t>
            </a:r>
            <a:endParaRPr/>
          </a:p>
        </p:txBody>
      </p: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7D2CC949-0DB9-B1DB-6CCB-53B088B853F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8015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>
          <a:extLst>
            <a:ext uri="{FF2B5EF4-FFF2-40B4-BE49-F238E27FC236}">
              <a16:creationId xmlns:a16="http://schemas.microsoft.com/office/drawing/2014/main" id="{14292E5D-F69A-1C59-B424-8BBCCCC0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43">
            <a:extLst>
              <a:ext uri="{FF2B5EF4-FFF2-40B4-BE49-F238E27FC236}">
                <a16:creationId xmlns:a16="http://schemas.microsoft.com/office/drawing/2014/main" id="{626B50DB-07EE-9D07-733A-CEC2C6E59E6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-529642" y="294061"/>
            <a:ext cx="6420740" cy="5451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sz="1600"/>
              <a:t>3. Dependency on Google Colab Sessions</a:t>
            </a:r>
            <a:endParaRPr sz="1600"/>
          </a:p>
        </p:txBody>
      </p:sp>
      <p:pic>
        <p:nvPicPr>
          <p:cNvPr id="1462" name="Google Shape;1462;p43">
            <a:extLst>
              <a:ext uri="{FF2B5EF4-FFF2-40B4-BE49-F238E27FC236}">
                <a16:creationId xmlns:a16="http://schemas.microsoft.com/office/drawing/2014/main" id="{EEB325C4-DF2F-C9AE-71B5-78FCD73CC1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664740" y="893300"/>
            <a:ext cx="1068142" cy="105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>
            <a:extLst>
              <a:ext uri="{FF2B5EF4-FFF2-40B4-BE49-F238E27FC236}">
                <a16:creationId xmlns:a16="http://schemas.microsoft.com/office/drawing/2014/main" id="{E893B62F-D3DD-FF5D-3A71-D129200A2A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230067" y="3288300"/>
            <a:ext cx="610338" cy="5696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449;p43">
            <a:extLst>
              <a:ext uri="{FF2B5EF4-FFF2-40B4-BE49-F238E27FC236}">
                <a16:creationId xmlns:a16="http://schemas.microsoft.com/office/drawing/2014/main" id="{3AC343D9-7814-EA01-91D5-9FB809B39B9B}"/>
              </a:ext>
            </a:extLst>
          </p:cNvPr>
          <p:cNvSpPr txBox="1">
            <a:spLocks/>
          </p:cNvSpPr>
          <p:nvPr/>
        </p:nvSpPr>
        <p:spPr>
          <a:xfrm>
            <a:off x="-163551" y="3399348"/>
            <a:ext cx="5320463" cy="54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/>
              <a:t>Summary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DABA9F-3725-AE89-D4B5-06C7E51A4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047" y="898126"/>
            <a:ext cx="69555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Due to runtime restrictions, we had to work in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short session windows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often lost progress.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some cases, we needed to use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Colab accounts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just to resume model training or testing after session limits were reached.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D2A332-3B9F-CC41-256C-26F885119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631" y="2328964"/>
            <a:ext cx="6955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Because of these limitations, we could not implement or demonstrate a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fully real-time voice conversion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stronger resources (e.g., dedicated GPUs or cloud credits), our modules could have achieved better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efficiency, speed, and scalability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" name="Google Shape;1449;p43">
            <a:extLst>
              <a:ext uri="{FF2B5EF4-FFF2-40B4-BE49-F238E27FC236}">
                <a16:creationId xmlns:a16="http://schemas.microsoft.com/office/drawing/2014/main" id="{FF65D481-FFD0-89AB-01F0-41A40B0069ED}"/>
              </a:ext>
            </a:extLst>
          </p:cNvPr>
          <p:cNvSpPr txBox="1">
            <a:spLocks/>
          </p:cNvSpPr>
          <p:nvPr/>
        </p:nvSpPr>
        <p:spPr>
          <a:xfrm>
            <a:off x="374070" y="1749979"/>
            <a:ext cx="5320463" cy="545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/>
              <a:t>4. Impact on Real-Time Performance Goals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0845A5-D0D5-BFD2-435E-D20E742B6604}"/>
              </a:ext>
            </a:extLst>
          </p:cNvPr>
          <p:cNvSpPr txBox="1"/>
          <p:nvPr/>
        </p:nvSpPr>
        <p:spPr>
          <a:xfrm>
            <a:off x="1653378" y="3944468"/>
            <a:ext cx="61838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chemeClr val="tx1"/>
                </a:solidFill>
              </a:rPr>
              <a:t>These challenges affected our workflow but also taught us how to adapt, optimize code for limited environments, and think creatively under constraints</a:t>
            </a:r>
            <a:r>
              <a:rPr lang="en-US" sz="1200">
                <a:solidFill>
                  <a:schemeClr val="tx1"/>
                </a:solidFill>
              </a:rPr>
              <a:t>.</a:t>
            </a:r>
            <a:endParaRPr lang="en-AE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490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49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1675" name="Google Shape;1675;p49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1676" name="Google Shape;1676;p49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49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49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49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49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49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49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49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49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5" name="Google Shape;1685;p49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9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9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Placeholder 20" descr="A robot looking at a computer screen&#10;&#10;AI-generated content may be incorrect.">
            <a:extLst>
              <a:ext uri="{FF2B5EF4-FFF2-40B4-BE49-F238E27FC236}">
                <a16:creationId xmlns:a16="http://schemas.microsoft.com/office/drawing/2014/main" id="{C1604157-5C04-9286-7934-E1FA3B25026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0F7042B4-DD41-0A2E-D7AE-55BC0F93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43" y="3261191"/>
            <a:ext cx="6024848" cy="1413613"/>
          </a:xfrm>
        </p:spPr>
        <p:txBody>
          <a:bodyPr/>
          <a:lstStyle/>
          <a:p>
            <a:r>
              <a:rPr lang="en" sz="4800"/>
              <a:t>CONCLUSION</a:t>
            </a:r>
            <a:endParaRPr lang="en-AE" sz="4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3263E48E-EAB8-74BA-D2E5-46ACAAB43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09F06080-B5E8-E803-5E55-49E74AC4F6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8" y="3998347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4F90AB-AAC5-1781-80C8-2A1E5E5D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736" y="246982"/>
            <a:ext cx="5791845" cy="699908"/>
          </a:xfrm>
        </p:spPr>
        <p:txBody>
          <a:bodyPr/>
          <a:lstStyle/>
          <a:p>
            <a:r>
              <a:rPr lang="en-US"/>
              <a:t>Conclusion</a:t>
            </a:r>
            <a:endParaRPr lang="en-A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56B647-BCF5-22ED-6646-5797F64D11E1}"/>
              </a:ext>
            </a:extLst>
          </p:cNvPr>
          <p:cNvSpPr txBox="1"/>
          <p:nvPr/>
        </p:nvSpPr>
        <p:spPr>
          <a:xfrm>
            <a:off x="0" y="1044579"/>
            <a:ext cx="72293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Throughout this project, we successfully designed and implemented a set of intelligent audio tools that address some of the most pressing challenges in modern voice communication and audio processing.</a:t>
            </a:r>
            <a:endParaRPr lang="en-AE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3E0533-8E9D-9EE7-6FE2-AA6FBBFAD939}"/>
              </a:ext>
            </a:extLst>
          </p:cNvPr>
          <p:cNvSpPr txBox="1"/>
          <p:nvPr/>
        </p:nvSpPr>
        <p:spPr>
          <a:xfrm>
            <a:off x="364273" y="2267960"/>
            <a:ext cx="634132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tx1"/>
                </a:solidFill>
              </a:rPr>
              <a:t>Key Achievements</a:t>
            </a:r>
          </a:p>
          <a:p>
            <a:pPr>
              <a:buNone/>
            </a:pPr>
            <a:endParaRPr lang="en-US" sz="1600" b="1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Developed a </a:t>
            </a:r>
            <a:r>
              <a:rPr lang="en-US" sz="1300" b="1">
                <a:solidFill>
                  <a:schemeClr val="tx1"/>
                </a:solidFill>
              </a:rPr>
              <a:t>Noise Cancellation System</a:t>
            </a:r>
            <a:r>
              <a:rPr lang="en-US" sz="1300">
                <a:solidFill>
                  <a:schemeClr val="tx1"/>
                </a:solidFill>
              </a:rPr>
              <a:t> that enhances voice clarity by removing background interference using AI-powered signal separation.</a:t>
            </a:r>
          </a:p>
          <a:p>
            <a:pPr>
              <a:buClr>
                <a:schemeClr val="tx1"/>
              </a:buClr>
            </a:pPr>
            <a:endParaRPr lang="en-US" sz="130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Built a </a:t>
            </a:r>
            <a:r>
              <a:rPr lang="en-US" sz="1300" b="1">
                <a:solidFill>
                  <a:schemeClr val="tx1"/>
                </a:solidFill>
              </a:rPr>
              <a:t>Voice Changing System</a:t>
            </a:r>
            <a:r>
              <a:rPr lang="en-US" sz="1300">
                <a:solidFill>
                  <a:schemeClr val="tx1"/>
                </a:solidFill>
              </a:rPr>
              <a:t> capable of transforming a speaker’s voice into another, leveraging deep feature extraction and high-fidelity audio synthesis.</a:t>
            </a:r>
          </a:p>
          <a:p>
            <a:pPr>
              <a:buClr>
                <a:schemeClr val="tx1"/>
              </a:buClr>
            </a:pPr>
            <a:endParaRPr lang="en-US" sz="130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1"/>
                </a:solidFill>
              </a:rPr>
              <a:t>Created an </a:t>
            </a:r>
            <a:r>
              <a:rPr lang="en-US" sz="1300" b="1">
                <a:solidFill>
                  <a:schemeClr val="tx1"/>
                </a:solidFill>
              </a:rPr>
              <a:t>AI Voice Detection Tool</a:t>
            </a:r>
            <a:r>
              <a:rPr lang="en-US" sz="1300">
                <a:solidFill>
                  <a:schemeClr val="tx1"/>
                </a:solidFill>
              </a:rPr>
              <a:t> to distinguish between real human speech and AI-generated voices with high accuracy and transparency.</a:t>
            </a:r>
          </a:p>
        </p:txBody>
      </p:sp>
      <p:pic>
        <p:nvPicPr>
          <p:cNvPr id="40962" name="Picture 2" descr="Cyber News Rundown: Deepfake Voice ...">
            <a:extLst>
              <a:ext uri="{FF2B5EF4-FFF2-40B4-BE49-F238E27FC236}">
                <a16:creationId xmlns:a16="http://schemas.microsoft.com/office/drawing/2014/main" id="{D6831C27-9495-154A-9852-02D2F4098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129" y="1712714"/>
            <a:ext cx="2000209" cy="100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165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7F8A618B-C71B-EA18-9D71-F076708A2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C2EC9C80-98B4-F9E6-AEFA-64CC0F9A904F}"/>
              </a:ext>
            </a:extLst>
          </p:cNvPr>
          <p:cNvSpPr txBox="1">
            <a:spLocks/>
          </p:cNvSpPr>
          <p:nvPr/>
        </p:nvSpPr>
        <p:spPr>
          <a:xfrm>
            <a:off x="0" y="915655"/>
            <a:ext cx="48247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Looking Ahead</a:t>
            </a:r>
            <a:endParaRPr lang="en-AE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CE79C67-C1D8-5EAF-88EA-6D7652C73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224" y="2005575"/>
            <a:ext cx="746016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access to better computational resources, our goal is to enhance these systems to operate in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support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larger, more complex datasets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aim to evolve the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Noise Cancellation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Voice Changing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modules into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virtual microphone tools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can run live during calls, recordings, or streaming.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the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Voice Detection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tool, we envision building a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lightweight, accessible application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can detect synthetic audio on the fly—useful for journalists, educators, and security analysts.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These future developments will help bring our technologies closer to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practical deployment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everyday communication platforms and professional environments.</a:t>
            </a:r>
          </a:p>
        </p:txBody>
      </p:sp>
      <p:pic>
        <p:nvPicPr>
          <p:cNvPr id="2" name="Google Shape;1462;p43">
            <a:extLst>
              <a:ext uri="{FF2B5EF4-FFF2-40B4-BE49-F238E27FC236}">
                <a16:creationId xmlns:a16="http://schemas.microsoft.com/office/drawing/2014/main" id="{533FEB51-0E16-728D-5970-7F0AE03A7D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6050177" y="390542"/>
            <a:ext cx="1068142" cy="1050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2606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>
          <a:extLst>
            <a:ext uri="{FF2B5EF4-FFF2-40B4-BE49-F238E27FC236}">
              <a16:creationId xmlns:a16="http://schemas.microsoft.com/office/drawing/2014/main" id="{05F6AF47-6522-0392-2362-C993250A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>
            <a:extLst>
              <a:ext uri="{FF2B5EF4-FFF2-40B4-BE49-F238E27FC236}">
                <a16:creationId xmlns:a16="http://schemas.microsoft.com/office/drawing/2014/main" id="{B9B5FD48-A700-5083-03DF-2F3A5922CC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66722" y="2107578"/>
            <a:ext cx="5093502" cy="1047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1388" name="Google Shape;1388;p40">
            <a:extLst>
              <a:ext uri="{FF2B5EF4-FFF2-40B4-BE49-F238E27FC236}">
                <a16:creationId xmlns:a16="http://schemas.microsoft.com/office/drawing/2014/main" id="{97CE8DB1-F4F3-8B51-ECD3-C2815C3D6B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>
            <a:extLst>
              <a:ext uri="{FF2B5EF4-FFF2-40B4-BE49-F238E27FC236}">
                <a16:creationId xmlns:a16="http://schemas.microsoft.com/office/drawing/2014/main" id="{39D9C3A3-D168-6C35-6C63-5576EA6C4CE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>
            <a:extLst>
              <a:ext uri="{FF2B5EF4-FFF2-40B4-BE49-F238E27FC236}">
                <a16:creationId xmlns:a16="http://schemas.microsoft.com/office/drawing/2014/main" id="{41B06CB0-D38B-C83D-EAD2-F9C843BA54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>
            <a:extLst>
              <a:ext uri="{FF2B5EF4-FFF2-40B4-BE49-F238E27FC236}">
                <a16:creationId xmlns:a16="http://schemas.microsoft.com/office/drawing/2014/main" id="{88A74FF8-6D17-CC8F-0B93-321A72FC2C7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3" name="Google Shape;1393;p40">
            <a:extLst>
              <a:ext uri="{FF2B5EF4-FFF2-40B4-BE49-F238E27FC236}">
                <a16:creationId xmlns:a16="http://schemas.microsoft.com/office/drawing/2014/main" id="{1117232B-1E18-9AA1-A072-45DF1A331EA0}"/>
              </a:ext>
            </a:extLst>
          </p:cNvPr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>
              <a:extLst>
                <a:ext uri="{FF2B5EF4-FFF2-40B4-BE49-F238E27FC236}">
                  <a16:creationId xmlns:a16="http://schemas.microsoft.com/office/drawing/2014/main" id="{B83DD3D8-BAA8-E49F-2A1A-414E9BB7D5E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>
              <a:extLst>
                <a:ext uri="{FF2B5EF4-FFF2-40B4-BE49-F238E27FC236}">
                  <a16:creationId xmlns:a16="http://schemas.microsoft.com/office/drawing/2014/main" id="{7034D622-6831-967A-47B9-8FB7F945BFC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>
            <a:extLst>
              <a:ext uri="{FF2B5EF4-FFF2-40B4-BE49-F238E27FC236}">
                <a16:creationId xmlns:a16="http://schemas.microsoft.com/office/drawing/2014/main" id="{68B75112-C1ED-9ADA-91FC-DD4A91D8C993}"/>
              </a:ext>
            </a:extLst>
          </p:cNvPr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>
              <a:extLst>
                <a:ext uri="{FF2B5EF4-FFF2-40B4-BE49-F238E27FC236}">
                  <a16:creationId xmlns:a16="http://schemas.microsoft.com/office/drawing/2014/main" id="{C2DE6611-EC81-51B8-816C-464917177D8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>
              <a:extLst>
                <a:ext uri="{FF2B5EF4-FFF2-40B4-BE49-F238E27FC236}">
                  <a16:creationId xmlns:a16="http://schemas.microsoft.com/office/drawing/2014/main" id="{708F39D3-75E4-F9DF-D08D-C795B93A3D9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>
            <a:extLst>
              <a:ext uri="{FF2B5EF4-FFF2-40B4-BE49-F238E27FC236}">
                <a16:creationId xmlns:a16="http://schemas.microsoft.com/office/drawing/2014/main" id="{8B627E66-221F-953D-4A76-9326A9ADAA66}"/>
              </a:ext>
            </a:extLst>
          </p:cNvPr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>
              <a:extLst>
                <a:ext uri="{FF2B5EF4-FFF2-40B4-BE49-F238E27FC236}">
                  <a16:creationId xmlns:a16="http://schemas.microsoft.com/office/drawing/2014/main" id="{B90F350F-A1E5-E10E-E970-DBB3D75BBF8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>
              <a:extLst>
                <a:ext uri="{FF2B5EF4-FFF2-40B4-BE49-F238E27FC236}">
                  <a16:creationId xmlns:a16="http://schemas.microsoft.com/office/drawing/2014/main" id="{EDD18780-F4ED-C879-8DFC-4158531C836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>
            <a:extLst>
              <a:ext uri="{FF2B5EF4-FFF2-40B4-BE49-F238E27FC236}">
                <a16:creationId xmlns:a16="http://schemas.microsoft.com/office/drawing/2014/main" id="{75E81B04-BD2D-D226-0A3A-8E2217E1EA0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551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63"/>
          <p:cNvSpPr txBox="1">
            <a:spLocks noGrp="1"/>
          </p:cNvSpPr>
          <p:nvPr>
            <p:ph type="title"/>
          </p:nvPr>
        </p:nvSpPr>
        <p:spPr>
          <a:xfrm>
            <a:off x="2318045" y="7552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82" name="Google Shape;2282;p63"/>
          <p:cNvSpPr txBox="1">
            <a:spLocks noGrp="1"/>
          </p:cNvSpPr>
          <p:nvPr>
            <p:ph type="subTitle" idx="1"/>
          </p:nvPr>
        </p:nvSpPr>
        <p:spPr>
          <a:xfrm>
            <a:off x="2280760" y="2122634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2"/>
                </a:solidFill>
              </a:rPr>
              <a:t>DO YOU HAVE ANY QUESTIONS?</a:t>
            </a:r>
            <a:endParaRPr sz="3200" b="1">
              <a:solidFill>
                <a:schemeClr val="dk2"/>
              </a:solidFill>
            </a:endParaRPr>
          </a:p>
        </p:txBody>
      </p:sp>
      <p:pic>
        <p:nvPicPr>
          <p:cNvPr id="2297" name="Google Shape;2297;p6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121273" y="1976526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63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63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7118211" y="363212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63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7158577" y="1821667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63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-1592621">
            <a:off x="716070" y="3338250"/>
            <a:ext cx="903663" cy="8538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8075FB-5D2E-0C74-044A-00D5137DBB89}"/>
              </a:ext>
            </a:extLst>
          </p:cNvPr>
          <p:cNvSpPr/>
          <p:nvPr/>
        </p:nvSpPr>
        <p:spPr>
          <a:xfrm>
            <a:off x="1912620" y="3672840"/>
            <a:ext cx="5257800" cy="643733"/>
          </a:xfrm>
          <a:prstGeom prst="rect">
            <a:avLst/>
          </a:prstGeom>
          <a:solidFill>
            <a:srgbClr val="2717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16D74E44-DC83-150F-63F8-C3CCC0490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90D158E8-779A-C269-CC92-53838F588C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4510" y="302516"/>
            <a:ext cx="6927670" cy="733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/>
              <a:t>Colab Setup – Why It Matters</a:t>
            </a:r>
            <a:endParaRPr/>
          </a:p>
        </p:txBody>
      </p:sp>
      <p:sp>
        <p:nvSpPr>
          <p:cNvPr id="1328" name="Google Shape;1328;p39">
            <a:extLst>
              <a:ext uri="{FF2B5EF4-FFF2-40B4-BE49-F238E27FC236}">
                <a16:creationId xmlns:a16="http://schemas.microsoft.com/office/drawing/2014/main" id="{B6574702-5765-384C-C472-33A2056236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1455" y="1269395"/>
            <a:ext cx="7871809" cy="99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>
                <a:latin typeface="Montserrat Black" panose="00000A00000000000000" pitchFamily="2" charset="0"/>
              </a:rPr>
              <a:t>The Purpose of the Colab NotebookThe Colab notebook :</a:t>
            </a:r>
          </a:p>
          <a:p>
            <a:pPr algn="l"/>
            <a:r>
              <a:rPr lang="en-US"/>
              <a:t>       serves as the execution environment for our noise cancellation tool.It prepares everything we need before running the core logic in </a:t>
            </a:r>
            <a:r>
              <a:rPr lang="en-US">
                <a:highlight>
                  <a:srgbClr val="800080"/>
                </a:highlight>
              </a:rPr>
              <a:t>do_it.py.</a:t>
            </a:r>
            <a:endParaRPr lang="en-US" sz="1300">
              <a:highlight>
                <a:srgbClr val="800080"/>
              </a:highlight>
            </a:endParaRPr>
          </a:p>
        </p:txBody>
      </p:sp>
      <p:pic>
        <p:nvPicPr>
          <p:cNvPr id="1381" name="Google Shape;1381;p39">
            <a:extLst>
              <a:ext uri="{FF2B5EF4-FFF2-40B4-BE49-F238E27FC236}">
                <a16:creationId xmlns:a16="http://schemas.microsoft.com/office/drawing/2014/main" id="{691BAF49-7F81-A202-C6B8-AEB4CBEA0C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8" y="3998347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638C72-2BE7-3FD8-3C2D-0AA5DE3EEDA3}"/>
              </a:ext>
            </a:extLst>
          </p:cNvPr>
          <p:cNvSpPr txBox="1"/>
          <p:nvPr/>
        </p:nvSpPr>
        <p:spPr>
          <a:xfrm>
            <a:off x="542693" y="2374587"/>
            <a:ext cx="730258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tx1"/>
                </a:solidFill>
                <a:latin typeface="Montserrat Black" panose="00000A00000000000000" pitchFamily="2" charset="0"/>
              </a:rPr>
              <a:t>Why We Use It ?</a:t>
            </a:r>
          </a:p>
          <a:p>
            <a:pPr>
              <a:buNone/>
            </a:pPr>
            <a:r>
              <a:rPr lang="en-US" b="1">
                <a:solidFill>
                  <a:schemeClr val="tx1"/>
                </a:solidFill>
              </a:rPr>
              <a:t>✅ Runs in the cloud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No need for powerful local hardware — we can run heavy AI models like Demucs and Whisper using Google’s free GPUs.</a:t>
            </a:r>
          </a:p>
          <a:p>
            <a:pPr>
              <a:buNone/>
            </a:pPr>
            <a:r>
              <a:rPr lang="en-US" b="1">
                <a:solidFill>
                  <a:schemeClr val="tx1"/>
                </a:solidFill>
              </a:rPr>
              <a:t>✅ Ensures Python 3.10 compatibility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All libraries used in our tool (Demucs, Whisper, Noisereduce, etc.) are stable with Python 3.10,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so we install and use this version to avoid errors.</a:t>
            </a:r>
          </a:p>
          <a:p>
            <a:r>
              <a:rPr lang="en-US" b="1">
                <a:solidFill>
                  <a:schemeClr val="tx1"/>
                </a:solidFill>
              </a:rPr>
              <a:t>✅ Handles dependencies and file uploads</a:t>
            </a:r>
            <a:br>
              <a:rPr lang="en-US" sz="1200">
                <a:solidFill>
                  <a:schemeClr val="tx1"/>
                </a:solidFill>
              </a:rPr>
            </a:br>
            <a:r>
              <a:rPr lang="en-US" sz="1200">
                <a:solidFill>
                  <a:schemeClr val="tx1"/>
                </a:solidFill>
              </a:rPr>
              <a:t>The notebook installs all required packages and lets us upload audio files and run the script directly.</a:t>
            </a:r>
          </a:p>
        </p:txBody>
      </p:sp>
    </p:spTree>
    <p:extLst>
      <p:ext uri="{BB962C8B-B14F-4D97-AF65-F5344CB8AC3E}">
        <p14:creationId xmlns:p14="http://schemas.microsoft.com/office/powerpoint/2010/main" val="4143700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>
          <a:extLst>
            <a:ext uri="{FF2B5EF4-FFF2-40B4-BE49-F238E27FC236}">
              <a16:creationId xmlns:a16="http://schemas.microsoft.com/office/drawing/2014/main" id="{16C77FE4-D9E4-FA2F-4FD9-20D09D293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9">
            <a:extLst>
              <a:ext uri="{FF2B5EF4-FFF2-40B4-BE49-F238E27FC236}">
                <a16:creationId xmlns:a16="http://schemas.microsoft.com/office/drawing/2014/main" id="{82D2CB5C-C544-86CB-2AB0-E961FA6350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35989" y="217037"/>
            <a:ext cx="5872021" cy="904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2800"/>
              <a:t>Noise Cancellation Model (Colab-Based)-Structure</a:t>
            </a:r>
            <a:endParaRPr sz="2800"/>
          </a:p>
        </p:txBody>
      </p:sp>
      <p:graphicFrame>
        <p:nvGraphicFramePr>
          <p:cNvPr id="2" name="Google Shape;1258;p36">
            <a:extLst>
              <a:ext uri="{FF2B5EF4-FFF2-40B4-BE49-F238E27FC236}">
                <a16:creationId xmlns:a16="http://schemas.microsoft.com/office/drawing/2014/main" id="{A93ABBD1-3E84-8334-4F28-ED87EBA259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863551"/>
              </p:ext>
            </p:extLst>
          </p:nvPr>
        </p:nvGraphicFramePr>
        <p:xfrm>
          <a:off x="509800" y="1368394"/>
          <a:ext cx="8287949" cy="2787804"/>
        </p:xfrm>
        <a:graphic>
          <a:graphicData uri="http://schemas.openxmlformats.org/drawingml/2006/table">
            <a:tbl>
              <a:tblPr>
                <a:noFill/>
                <a:tableStyleId>{0D55D309-0C96-4EED-92D2-0700710CB2D9}</a:tableStyleId>
              </a:tblPr>
              <a:tblGrid>
                <a:gridCol w="2551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6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07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Cell .No</a:t>
                      </a:r>
                      <a:endParaRPr sz="12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tx1"/>
                          </a:solidFill>
                          <a:latin typeface="Montserrat" panose="00000500000000000000" pitchFamily="2" charset="0"/>
                        </a:rPr>
                        <a:t>Description</a:t>
                      </a:r>
                      <a:endParaRPr sz="1600" b="1">
                        <a:solidFill>
                          <a:schemeClr val="tx1"/>
                        </a:solidFill>
                        <a:latin typeface="Montserrat" panose="00000500000000000000" pitchFamily="2" charset="0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Cell 1</a:t>
                      </a:r>
                      <a:endParaRPr sz="12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Sets up the environment by installing Python 3.10 and pip — needed because Colab defaults to older versions not fully compatible with our libraries.</a:t>
                      </a:r>
                      <a:endParaRPr sz="95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</a:t>
                      </a:r>
                      <a:r>
                        <a:rPr lang="en" sz="120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ell 2</a:t>
                      </a:r>
                      <a:endParaRPr sz="12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Installs all required packages for audio processing and noise reduction, including: </a:t>
                      </a:r>
                      <a:r>
                        <a:rPr lang="en-US" sz="1000" b="1" i="1">
                          <a:solidFill>
                            <a:schemeClr val="tx1"/>
                          </a:solidFill>
                        </a:rPr>
                        <a:t>torch, demucs, noisereduce, librosa, and ffmpeg</a:t>
                      </a:r>
                      <a:r>
                        <a:rPr lang="en-US" sz="1000" b="1">
                          <a:solidFill>
                            <a:schemeClr val="tx1"/>
                          </a:solidFill>
                        </a:rPr>
                        <a:t>.</a:t>
                      </a:r>
                      <a:endParaRPr sz="950" b="1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39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</a:t>
                      </a:r>
                      <a:r>
                        <a:rPr lang="en" sz="120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ell 3</a:t>
                      </a:r>
                      <a:endParaRPr sz="12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Uses </a:t>
                      </a:r>
                      <a:r>
                        <a:rPr lang="en-US" sz="1000" b="1" i="1">
                          <a:solidFill>
                            <a:schemeClr val="tx1"/>
                          </a:solidFill>
                        </a:rPr>
                        <a:t>files.upload()</a:t>
                      </a: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 to allow users to upload their audio files (e.g., a noisy .mp3).</a:t>
                      </a:r>
                      <a:endParaRPr sz="95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29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C</a:t>
                      </a:r>
                      <a:r>
                        <a:rPr lang="en" sz="1200" u="sng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ell 4</a:t>
                      </a:r>
                      <a:endParaRPr sz="120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Runs the main script </a:t>
                      </a:r>
                      <a:r>
                        <a:rPr lang="en-US" sz="1000" b="1" i="1">
                          <a:solidFill>
                            <a:schemeClr val="tx1"/>
                          </a:solidFill>
                        </a:rPr>
                        <a:t>do_it.py </a:t>
                      </a: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, which applies the noise cancellation model to the input audio and produces a cleaned </a:t>
                      </a:r>
                      <a:r>
                        <a:rPr lang="en-US" sz="1000" b="1" i="1">
                          <a:solidFill>
                            <a:schemeClr val="tx1"/>
                          </a:solidFill>
                        </a:rPr>
                        <a:t>.wav </a:t>
                      </a: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file.</a:t>
                      </a:r>
                      <a:endParaRPr sz="950">
                        <a:solidFill>
                          <a:schemeClr val="tx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926DEF6-1F3F-714F-3CFD-704AB30CAAC8}"/>
              </a:ext>
            </a:extLst>
          </p:cNvPr>
          <p:cNvSpPr txBox="1"/>
          <p:nvPr/>
        </p:nvSpPr>
        <p:spPr>
          <a:xfrm>
            <a:off x="728546" y="4403243"/>
            <a:ext cx="48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i="1">
                <a:solidFill>
                  <a:schemeClr val="tx1"/>
                </a:solidFill>
              </a:rPr>
              <a:t>We will show How these Cells Worked together with more explaining at the End on Testing….</a:t>
            </a:r>
            <a:endParaRPr lang="en-AE" sz="120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593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19*198"/>
  <p:tag name="TABLE_ENDDRAG_RECT" val="50*111*619*19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19*223"/>
  <p:tag name="TABLE_ENDDRAG_RECT" val="50*124*619*223"/>
</p:tagLst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4655</Words>
  <Application>Microsoft Office PowerPoint</Application>
  <PresentationFormat>On-screen Show (16:9)</PresentationFormat>
  <Paragraphs>677</Paragraphs>
  <Slides>75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Anaheim</vt:lpstr>
      <vt:lpstr>Arial</vt:lpstr>
      <vt:lpstr>Arial Unicode MS</vt:lpstr>
      <vt:lpstr>Bebas Neue</vt:lpstr>
      <vt:lpstr>Montserrat</vt:lpstr>
      <vt:lpstr>Montserrat Black</vt:lpstr>
      <vt:lpstr>Montserrat Light</vt:lpstr>
      <vt:lpstr>Nunito Light</vt:lpstr>
      <vt:lpstr>PT Sans</vt:lpstr>
      <vt:lpstr>quote-cjk-patch</vt:lpstr>
      <vt:lpstr>Artificial Intelligence (AI) Technology Consulting by Slidesgo</vt:lpstr>
      <vt:lpstr>Voice Enhancement with Deepfake voice</vt:lpstr>
      <vt:lpstr>Team Members and Project Adisor</vt:lpstr>
      <vt:lpstr>TABLE OF CONTENTS</vt:lpstr>
      <vt:lpstr>01</vt:lpstr>
      <vt:lpstr>Introduction</vt:lpstr>
      <vt:lpstr>OUR VISION</vt:lpstr>
      <vt:lpstr>02</vt:lpstr>
      <vt:lpstr>Colab Setup – Why It Matters</vt:lpstr>
      <vt:lpstr>Noise Cancellation Model (Colab-Based)-Structure</vt:lpstr>
      <vt:lpstr>How the Main Code works?</vt:lpstr>
      <vt:lpstr>How the Main Code Works ?</vt:lpstr>
      <vt:lpstr>How the Main Code Works ?</vt:lpstr>
      <vt:lpstr>How the Main Code Works ?</vt:lpstr>
      <vt:lpstr>Summary of the Main code structure </vt:lpstr>
      <vt:lpstr>Model Pipeline Summary ( do_it .py )</vt:lpstr>
      <vt:lpstr>03</vt:lpstr>
      <vt:lpstr>PowerPoint Presentation</vt:lpstr>
      <vt:lpstr>Preparing Audio Data for Voice Conversion and detection Models</vt:lpstr>
      <vt:lpstr>Stage 1 - Audio Preprocessing</vt:lpstr>
      <vt:lpstr>PowerPoint Presentation</vt:lpstr>
      <vt:lpstr>CONTENTS OF THE KEY PARAMETER</vt:lpstr>
      <vt:lpstr>PowerPoint Presentation</vt:lpstr>
      <vt:lpstr>Why Do We Remove Silent Parts from an Audio File? What's the Purpose of This Step?</vt:lpstr>
      <vt:lpstr>What Does "Mono"  Mean?</vt:lpstr>
      <vt:lpstr>Why Should the Audio Be Mono?</vt:lpstr>
      <vt:lpstr> What Happens If You Don’t Convert to Mono?</vt:lpstr>
      <vt:lpstr>PowerPoint Presentation</vt:lpstr>
      <vt:lpstr>Stage 2 - Feature Extraction</vt:lpstr>
      <vt:lpstr>prepare audio data (WAV files) for voice processing tasks.</vt:lpstr>
      <vt:lpstr>PowerPoint Presentation</vt:lpstr>
      <vt:lpstr>WavLM</vt:lpstr>
      <vt:lpstr>RMVPE</vt:lpstr>
      <vt:lpstr>PowerPoint Presentation</vt:lpstr>
      <vt:lpstr>What happens during execution?</vt:lpstr>
      <vt:lpstr>Processing Each Audio File:</vt:lpstr>
      <vt:lpstr>PowerPoint Presentation</vt:lpstr>
      <vt:lpstr> Stage -3detection </vt:lpstr>
      <vt:lpstr>PowerPoint Presentation</vt:lpstr>
      <vt:lpstr>PowerPoint Presentation</vt:lpstr>
      <vt:lpstr>We use the Mel Spectrogram because it's one of the most effective representations of audio for helping AI models understand and analyze sound. Here's why:</vt:lpstr>
      <vt:lpstr>PowerPoint Presentation</vt:lpstr>
      <vt:lpstr>04</vt:lpstr>
      <vt:lpstr> Our Solution: AI-Based Voice Conversion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Voice Converter PIPLINE</vt:lpstr>
      <vt:lpstr>Centralized Configuration – The Control Center</vt:lpstr>
      <vt:lpstr> Critical Directory Paths</vt:lpstr>
      <vt:lpstr>Voice Conversion Made Accessible</vt:lpstr>
      <vt:lpstr>PowerPoint Presentation</vt:lpstr>
      <vt:lpstr>05</vt:lpstr>
      <vt:lpstr>AI Voice Detection – System Pipeline</vt:lpstr>
      <vt:lpstr>AI Voice Detection</vt:lpstr>
      <vt:lpstr>AI Voice Detection</vt:lpstr>
      <vt:lpstr>CNN Model for Voice Detection</vt:lpstr>
      <vt:lpstr>CNN Model for Voice Detection</vt:lpstr>
      <vt:lpstr>Training the Voice Detection Model</vt:lpstr>
      <vt:lpstr>Training the Voice Detection Model</vt:lpstr>
      <vt:lpstr>Training the Voice Detection Model</vt:lpstr>
      <vt:lpstr>Model Training Performance</vt:lpstr>
      <vt:lpstr>Prediction New Voices </vt:lpstr>
      <vt:lpstr>Prediction New Voices </vt:lpstr>
      <vt:lpstr>Example Output (CLI Display)</vt:lpstr>
      <vt:lpstr>06</vt:lpstr>
      <vt:lpstr>Challenges Faced During Development</vt:lpstr>
      <vt:lpstr>PowerPoint Presentation</vt:lpstr>
      <vt:lpstr>CONCLUSION</vt:lpstr>
      <vt:lpstr>Conclusion</vt:lpstr>
      <vt:lpstr>PowerPoint Presentation</vt:lpstr>
      <vt:lpstr>TESTING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Noorelddin Abedwlhamid Housni Shamroukh</cp:lastModifiedBy>
  <cp:revision>53</cp:revision>
  <dcterms:modified xsi:type="dcterms:W3CDTF">2025-05-27T07:19:05Z</dcterms:modified>
</cp:coreProperties>
</file>